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72" r:id="rId4"/>
    <p:sldId id="315" r:id="rId5"/>
    <p:sldId id="316" r:id="rId6"/>
    <p:sldId id="317" r:id="rId7"/>
    <p:sldId id="318" r:id="rId8"/>
    <p:sldId id="319" r:id="rId9"/>
    <p:sldId id="320" r:id="rId10"/>
    <p:sldId id="321" r:id="rId11"/>
    <p:sldId id="322" r:id="rId12"/>
    <p:sldId id="323" r:id="rId13"/>
    <p:sldId id="324" r:id="rId14"/>
    <p:sldId id="325" r:id="rId15"/>
    <p:sldId id="326" r:id="rId16"/>
    <p:sldId id="327" r:id="rId17"/>
    <p:sldId id="328" r:id="rId18"/>
    <p:sldId id="329" r:id="rId19"/>
    <p:sldId id="330" r:id="rId20"/>
    <p:sldId id="331" r:id="rId21"/>
    <p:sldId id="332" r:id="rId22"/>
    <p:sldId id="333" r:id="rId23"/>
    <p:sldId id="334" r:id="rId24"/>
    <p:sldId id="335" r:id="rId25"/>
    <p:sldId id="336" r:id="rId26"/>
    <p:sldId id="337" r:id="rId27"/>
    <p:sldId id="338" r:id="rId28"/>
    <p:sldId id="339" r:id="rId29"/>
    <p:sldId id="340" r:id="rId30"/>
    <p:sldId id="341" r:id="rId31"/>
    <p:sldId id="342" r:id="rId32"/>
    <p:sldId id="343" r:id="rId33"/>
    <p:sldId id="344" r:id="rId34"/>
    <p:sldId id="345" r:id="rId35"/>
    <p:sldId id="346" r:id="rId36"/>
    <p:sldId id="347" r:id="rId37"/>
    <p:sldId id="348" r:id="rId38"/>
    <p:sldId id="349" r:id="rId39"/>
    <p:sldId id="314" r:id="rId40"/>
  </p:sldIdLst>
  <p:sldSz cx="16256000" cy="9144000"/>
  <p:notesSz cx="16256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55" d="100"/>
          <a:sy n="55" d="100"/>
        </p:scale>
        <p:origin x="606" y="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043738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9207500" y="0"/>
            <a:ext cx="7045325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49B5DD-526E-4443-84BB-940F342BB340}" type="datetimeFigureOut">
              <a:rPr lang="tr-TR" smtClean="0"/>
              <a:t>31.10.2021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1625600" y="4400550"/>
            <a:ext cx="130048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7043738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9207500" y="8685213"/>
            <a:ext cx="7045325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AB7CB0-77B7-4620-8B17-78E7306FF20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48785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19200" y="2834640"/>
            <a:ext cx="13817600" cy="1920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438400" y="5120640"/>
            <a:ext cx="11379200" cy="22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6256000" cy="9144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3E3E3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3E3E3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12800" y="2103120"/>
            <a:ext cx="707136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371840" y="2103120"/>
            <a:ext cx="707136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3E3E3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731507" y="304927"/>
            <a:ext cx="2792984" cy="4533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3E3E3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81326" y="2275692"/>
            <a:ext cx="12293346" cy="33185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527040" y="8503920"/>
            <a:ext cx="520192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704320" y="8503920"/>
            <a:ext cx="373888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2" y="-1"/>
            <a:ext cx="16262528" cy="914400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585200" y="3886200"/>
            <a:ext cx="5715000" cy="5681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600" b="1" spc="65" dirty="0" smtClean="0">
                <a:solidFill>
                  <a:srgbClr val="FFFFFF"/>
                </a:solidFill>
                <a:latin typeface="Arial"/>
                <a:cs typeface="Arial"/>
              </a:rPr>
              <a:t>Python</a:t>
            </a:r>
            <a:r>
              <a:rPr lang="tr-TR" sz="3600" b="1" spc="65" dirty="0" smtClean="0">
                <a:solidFill>
                  <a:srgbClr val="FFFFFF"/>
                </a:solidFill>
                <a:latin typeface="Arial"/>
                <a:cs typeface="Arial"/>
              </a:rPr>
              <a:t> Uygulamalar</a:t>
            </a:r>
            <a:endParaRPr sz="3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503425" y="2594813"/>
            <a:ext cx="163068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ndarray.ndim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72946" y="7567676"/>
            <a:ext cx="16878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ndarray.dtype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15273" y="7670393"/>
            <a:ext cx="1075690" cy="398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2450" spc="-10" dirty="0" smtClean="0">
                <a:solidFill>
                  <a:srgbClr val="FFFFFF"/>
                </a:solidFill>
                <a:latin typeface="Calibri"/>
                <a:cs typeface="Calibri"/>
              </a:rPr>
              <a:t>Konsept</a:t>
            </a:r>
            <a:endParaRPr sz="2450" dirty="0">
              <a:latin typeface="Calibri"/>
              <a:cs typeface="Calibri"/>
            </a:endParaRPr>
          </a:p>
        </p:txBody>
      </p:sp>
      <p:sp>
        <p:nvSpPr>
          <p:cNvPr id="8" name="object 6"/>
          <p:cNvSpPr/>
          <p:nvPr/>
        </p:nvSpPr>
        <p:spPr>
          <a:xfrm>
            <a:off x="7375398" y="1828800"/>
            <a:ext cx="1559560" cy="670378"/>
          </a:xfrm>
          <a:custGeom>
            <a:avLst/>
            <a:gdLst/>
            <a:ahLst/>
            <a:cxnLst/>
            <a:rect l="l" t="t" r="r" b="b"/>
            <a:pathLst>
              <a:path w="1559559" h="820419">
                <a:moveTo>
                  <a:pt x="0" y="136651"/>
                </a:moveTo>
                <a:lnTo>
                  <a:pt x="6969" y="93472"/>
                </a:lnTo>
                <a:lnTo>
                  <a:pt x="26375" y="55961"/>
                </a:lnTo>
                <a:lnTo>
                  <a:pt x="55961" y="26375"/>
                </a:lnTo>
                <a:lnTo>
                  <a:pt x="93472" y="6969"/>
                </a:lnTo>
                <a:lnTo>
                  <a:pt x="136651" y="0"/>
                </a:lnTo>
                <a:lnTo>
                  <a:pt x="1422400" y="0"/>
                </a:lnTo>
                <a:lnTo>
                  <a:pt x="1465579" y="6969"/>
                </a:lnTo>
                <a:lnTo>
                  <a:pt x="1503090" y="26375"/>
                </a:lnTo>
                <a:lnTo>
                  <a:pt x="1532676" y="55961"/>
                </a:lnTo>
                <a:lnTo>
                  <a:pt x="1552082" y="93472"/>
                </a:lnTo>
                <a:lnTo>
                  <a:pt x="1559052" y="136651"/>
                </a:lnTo>
                <a:lnTo>
                  <a:pt x="1559052" y="683259"/>
                </a:lnTo>
                <a:lnTo>
                  <a:pt x="1552082" y="726439"/>
                </a:lnTo>
                <a:lnTo>
                  <a:pt x="1532676" y="763950"/>
                </a:lnTo>
                <a:lnTo>
                  <a:pt x="1503090" y="793536"/>
                </a:lnTo>
                <a:lnTo>
                  <a:pt x="1465579" y="812942"/>
                </a:lnTo>
                <a:lnTo>
                  <a:pt x="1422400" y="819911"/>
                </a:lnTo>
                <a:lnTo>
                  <a:pt x="136651" y="819911"/>
                </a:lnTo>
                <a:lnTo>
                  <a:pt x="93472" y="812942"/>
                </a:lnTo>
                <a:lnTo>
                  <a:pt x="55961" y="793536"/>
                </a:lnTo>
                <a:lnTo>
                  <a:pt x="26375" y="763950"/>
                </a:lnTo>
                <a:lnTo>
                  <a:pt x="6969" y="726439"/>
                </a:lnTo>
                <a:lnTo>
                  <a:pt x="0" y="683259"/>
                </a:lnTo>
                <a:lnTo>
                  <a:pt x="0" y="136651"/>
                </a:lnTo>
                <a:close/>
              </a:path>
            </a:pathLst>
          </a:custGeom>
          <a:ln w="25908">
            <a:solidFill>
              <a:srgbClr val="25B7C8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/>
          <p:cNvSpPr/>
          <p:nvPr/>
        </p:nvSpPr>
        <p:spPr>
          <a:xfrm>
            <a:off x="7481316" y="1909516"/>
            <a:ext cx="1347470" cy="1197549"/>
          </a:xfrm>
          <a:custGeom>
            <a:avLst/>
            <a:gdLst/>
            <a:ahLst/>
            <a:cxnLst/>
            <a:rect l="l" t="t" r="r" b="b"/>
            <a:pathLst>
              <a:path w="1347470" h="1465579">
                <a:moveTo>
                  <a:pt x="659892" y="835914"/>
                </a:moveTo>
                <a:lnTo>
                  <a:pt x="633984" y="835914"/>
                </a:lnTo>
                <a:lnTo>
                  <a:pt x="633984" y="913638"/>
                </a:lnTo>
                <a:lnTo>
                  <a:pt x="659892" y="913638"/>
                </a:lnTo>
                <a:lnTo>
                  <a:pt x="659892" y="835914"/>
                </a:lnTo>
                <a:close/>
              </a:path>
              <a:path w="1347470" h="1465579">
                <a:moveTo>
                  <a:pt x="659892" y="732282"/>
                </a:moveTo>
                <a:lnTo>
                  <a:pt x="633984" y="732282"/>
                </a:lnTo>
                <a:lnTo>
                  <a:pt x="633984" y="810006"/>
                </a:lnTo>
                <a:lnTo>
                  <a:pt x="659892" y="810006"/>
                </a:lnTo>
                <a:lnTo>
                  <a:pt x="659892" y="732282"/>
                </a:lnTo>
                <a:close/>
              </a:path>
              <a:path w="1347470" h="1465579">
                <a:moveTo>
                  <a:pt x="1013460" y="1359408"/>
                </a:moveTo>
                <a:lnTo>
                  <a:pt x="659892" y="1011720"/>
                </a:lnTo>
                <a:lnTo>
                  <a:pt x="659892" y="939546"/>
                </a:lnTo>
                <a:lnTo>
                  <a:pt x="633984" y="939546"/>
                </a:lnTo>
                <a:lnTo>
                  <a:pt x="633984" y="1010221"/>
                </a:lnTo>
                <a:lnTo>
                  <a:pt x="278892" y="1359408"/>
                </a:lnTo>
                <a:lnTo>
                  <a:pt x="623189" y="1359408"/>
                </a:lnTo>
                <a:lnTo>
                  <a:pt x="582168" y="1400429"/>
                </a:lnTo>
                <a:lnTo>
                  <a:pt x="646938" y="1465199"/>
                </a:lnTo>
                <a:lnTo>
                  <a:pt x="711708" y="1400429"/>
                </a:lnTo>
                <a:lnTo>
                  <a:pt x="670687" y="1359408"/>
                </a:lnTo>
                <a:lnTo>
                  <a:pt x="1013460" y="1359408"/>
                </a:lnTo>
                <a:close/>
              </a:path>
              <a:path w="1347470" h="1465579">
                <a:moveTo>
                  <a:pt x="1347216" y="107188"/>
                </a:moveTo>
                <a:lnTo>
                  <a:pt x="1338783" y="65481"/>
                </a:lnTo>
                <a:lnTo>
                  <a:pt x="1315808" y="31407"/>
                </a:lnTo>
                <a:lnTo>
                  <a:pt x="1281734" y="8432"/>
                </a:lnTo>
                <a:lnTo>
                  <a:pt x="1240028" y="0"/>
                </a:lnTo>
                <a:lnTo>
                  <a:pt x="107188" y="0"/>
                </a:lnTo>
                <a:lnTo>
                  <a:pt x="65468" y="8432"/>
                </a:lnTo>
                <a:lnTo>
                  <a:pt x="31394" y="31407"/>
                </a:lnTo>
                <a:lnTo>
                  <a:pt x="8420" y="65481"/>
                </a:lnTo>
                <a:lnTo>
                  <a:pt x="0" y="107188"/>
                </a:lnTo>
                <a:lnTo>
                  <a:pt x="0" y="535940"/>
                </a:lnTo>
                <a:lnTo>
                  <a:pt x="8420" y="577659"/>
                </a:lnTo>
                <a:lnTo>
                  <a:pt x="31394" y="611733"/>
                </a:lnTo>
                <a:lnTo>
                  <a:pt x="65468" y="634707"/>
                </a:lnTo>
                <a:lnTo>
                  <a:pt x="107188" y="643128"/>
                </a:lnTo>
                <a:lnTo>
                  <a:pt x="1240028" y="643128"/>
                </a:lnTo>
                <a:lnTo>
                  <a:pt x="1281734" y="634707"/>
                </a:lnTo>
                <a:lnTo>
                  <a:pt x="1315808" y="611733"/>
                </a:lnTo>
                <a:lnTo>
                  <a:pt x="1338783" y="577659"/>
                </a:lnTo>
                <a:lnTo>
                  <a:pt x="1347216" y="535940"/>
                </a:lnTo>
                <a:lnTo>
                  <a:pt x="1347216" y="107188"/>
                </a:lnTo>
                <a:close/>
              </a:path>
            </a:pathLst>
          </a:custGeom>
          <a:solidFill>
            <a:srgbClr val="25B7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/>
          <p:cNvSpPr/>
          <p:nvPr/>
        </p:nvSpPr>
        <p:spPr>
          <a:xfrm>
            <a:off x="7760208" y="2725178"/>
            <a:ext cx="734695" cy="295236"/>
          </a:xfrm>
          <a:custGeom>
            <a:avLst/>
            <a:gdLst/>
            <a:ahLst/>
            <a:cxnLst/>
            <a:rect l="l" t="t" r="r" b="b"/>
            <a:pathLst>
              <a:path w="734695" h="361314">
                <a:moveTo>
                  <a:pt x="0" y="361188"/>
                </a:moveTo>
                <a:lnTo>
                  <a:pt x="367284" y="0"/>
                </a:lnTo>
                <a:lnTo>
                  <a:pt x="734568" y="361188"/>
                </a:lnTo>
                <a:lnTo>
                  <a:pt x="0" y="361188"/>
                </a:lnTo>
                <a:close/>
              </a:path>
            </a:pathLst>
          </a:custGeom>
          <a:ln w="12192">
            <a:solidFill>
              <a:srgbClr val="25B7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Grup 10"/>
          <p:cNvGrpSpPr/>
          <p:nvPr/>
        </p:nvGrpSpPr>
        <p:grpSpPr>
          <a:xfrm>
            <a:off x="1244932" y="3020414"/>
            <a:ext cx="13754100" cy="2999386"/>
            <a:chOff x="1251204" y="3387726"/>
            <a:chExt cx="13754100" cy="2474485"/>
          </a:xfrm>
        </p:grpSpPr>
        <p:sp>
          <p:nvSpPr>
            <p:cNvPr id="12" name="object 9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13754100" y="0"/>
                  </a:moveTo>
                  <a:lnTo>
                    <a:pt x="0" y="0"/>
                  </a:lnTo>
                  <a:lnTo>
                    <a:pt x="0" y="3028188"/>
                  </a:lnTo>
                  <a:lnTo>
                    <a:pt x="13754100" y="3028188"/>
                  </a:lnTo>
                  <a:lnTo>
                    <a:pt x="13754100" y="0"/>
                  </a:lnTo>
                  <a:close/>
                </a:path>
              </a:pathLst>
            </a:custGeom>
            <a:solidFill>
              <a:srgbClr val="25B7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0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0" y="3028188"/>
                  </a:moveTo>
                  <a:lnTo>
                    <a:pt x="13754100" y="3028188"/>
                  </a:lnTo>
                  <a:lnTo>
                    <a:pt x="13754100" y="0"/>
                  </a:lnTo>
                  <a:lnTo>
                    <a:pt x="0" y="0"/>
                  </a:lnTo>
                  <a:lnTo>
                    <a:pt x="0" y="3028188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13513308" y="0"/>
                  </a:moveTo>
                  <a:lnTo>
                    <a:pt x="0" y="0"/>
                  </a:lnTo>
                  <a:lnTo>
                    <a:pt x="0" y="2828543"/>
                  </a:lnTo>
                  <a:lnTo>
                    <a:pt x="13513308" y="2828543"/>
                  </a:lnTo>
                  <a:lnTo>
                    <a:pt x="1351330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0" y="2828543"/>
                  </a:moveTo>
                  <a:lnTo>
                    <a:pt x="13513308" y="2828543"/>
                  </a:lnTo>
                  <a:lnTo>
                    <a:pt x="13513308" y="0"/>
                  </a:lnTo>
                  <a:lnTo>
                    <a:pt x="0" y="0"/>
                  </a:lnTo>
                  <a:lnTo>
                    <a:pt x="0" y="2828543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3"/>
          <p:cNvSpPr txBox="1">
            <a:spLocks noGrp="1"/>
          </p:cNvSpPr>
          <p:nvPr>
            <p:ph type="body" idx="1"/>
          </p:nvPr>
        </p:nvSpPr>
        <p:spPr>
          <a:xfrm>
            <a:off x="660400" y="3115140"/>
            <a:ext cx="14478000" cy="2648288"/>
          </a:xfrm>
          <a:prstGeom prst="rect">
            <a:avLst/>
          </a:prstGeom>
        </p:spPr>
        <p:txBody>
          <a:bodyPr vert="horz" wrap="square" lIns="0" tIns="153796" rIns="0" bIns="0" rtlCol="0">
            <a:spAutoFit/>
          </a:bodyPr>
          <a:lstStyle/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n=5;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for </a:t>
            </a:r>
            <a:r>
              <a:rPr lang="en-US" spc="-10" dirty="0" err="1">
                <a:solidFill>
                  <a:srgbClr val="252525"/>
                </a:solidFill>
                <a:latin typeface="Courier New"/>
                <a:cs typeface="Courier New"/>
              </a:rPr>
              <a:t>i</a:t>
            </a:r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in range(n):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   for j in range(</a:t>
            </a:r>
            <a:r>
              <a:rPr lang="en-US" spc="-10" dirty="0" err="1">
                <a:solidFill>
                  <a:srgbClr val="252525"/>
                </a:solidFill>
                <a:latin typeface="Courier New"/>
                <a:cs typeface="Courier New"/>
              </a:rPr>
              <a:t>i</a:t>
            </a:r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):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       print ('* ', end="")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   print('')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for </a:t>
            </a:r>
            <a:r>
              <a:rPr lang="en-US" spc="-10" dirty="0" err="1">
                <a:solidFill>
                  <a:srgbClr val="252525"/>
                </a:solidFill>
                <a:latin typeface="Courier New"/>
                <a:cs typeface="Courier New"/>
              </a:rPr>
              <a:t>i</a:t>
            </a:r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in range(n,0,-1):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   for j in range(</a:t>
            </a:r>
            <a:r>
              <a:rPr lang="en-US" spc="-10" dirty="0" err="1">
                <a:solidFill>
                  <a:srgbClr val="252525"/>
                </a:solidFill>
                <a:latin typeface="Courier New"/>
                <a:cs typeface="Courier New"/>
              </a:rPr>
              <a:t>i</a:t>
            </a:r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):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       print('* ', end="")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   print('')</a:t>
            </a:r>
            <a:endParaRPr lang="tr-TR" sz="1800" spc="-10" dirty="0">
              <a:solidFill>
                <a:srgbClr val="252525"/>
              </a:solidFill>
              <a:latin typeface="Courier New"/>
              <a:cs typeface="Courier New"/>
            </a:endParaRPr>
          </a:p>
        </p:txBody>
      </p:sp>
      <p:sp>
        <p:nvSpPr>
          <p:cNvPr id="18" name="Dikdörtgen 17"/>
          <p:cNvSpPr/>
          <p:nvPr/>
        </p:nvSpPr>
        <p:spPr>
          <a:xfrm>
            <a:off x="7883823" y="1995200"/>
            <a:ext cx="542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pc="-5" dirty="0">
                <a:solidFill>
                  <a:srgbClr val="FFFFFF"/>
                </a:solidFill>
                <a:cs typeface="Calibri"/>
              </a:rPr>
              <a:t>Kod</a:t>
            </a:r>
            <a:endParaRPr lang="tr-TR" dirty="0"/>
          </a:p>
        </p:txBody>
      </p:sp>
      <p:sp>
        <p:nvSpPr>
          <p:cNvPr id="19" name="Dikdörtgen 18"/>
          <p:cNvSpPr/>
          <p:nvPr/>
        </p:nvSpPr>
        <p:spPr>
          <a:xfrm>
            <a:off x="279400" y="533400"/>
            <a:ext cx="1554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4- </a:t>
            </a:r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İç içe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for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döngüsü kullanarak aşağıdaki </a:t>
            </a:r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deseni 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oluşturmak için bir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programı yazın.</a:t>
            </a:r>
          </a:p>
        </p:txBody>
      </p:sp>
    </p:spTree>
    <p:extLst>
      <p:ext uri="{BB962C8B-B14F-4D97-AF65-F5344CB8AC3E}">
        <p14:creationId xmlns:p14="http://schemas.microsoft.com/office/powerpoint/2010/main" val="3593681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503425" y="2594813"/>
            <a:ext cx="163068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ndarray.ndim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72946" y="7567676"/>
            <a:ext cx="16878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ndarray.dtype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15273" y="7670393"/>
            <a:ext cx="1075690" cy="398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2450" spc="-10" dirty="0" smtClean="0">
                <a:solidFill>
                  <a:srgbClr val="FFFFFF"/>
                </a:solidFill>
                <a:latin typeface="Calibri"/>
                <a:cs typeface="Calibri"/>
              </a:rPr>
              <a:t>Konsept</a:t>
            </a:r>
            <a:endParaRPr sz="2450" dirty="0">
              <a:latin typeface="Calibri"/>
              <a:cs typeface="Calibri"/>
            </a:endParaRPr>
          </a:p>
        </p:txBody>
      </p:sp>
      <p:sp>
        <p:nvSpPr>
          <p:cNvPr id="29" name="Dikdörtgen 28"/>
          <p:cNvSpPr/>
          <p:nvPr/>
        </p:nvSpPr>
        <p:spPr>
          <a:xfrm>
            <a:off x="279400" y="533400"/>
            <a:ext cx="1554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5- Kullanıcıdan bir kelime kabul eden ve onu tersine çeviren bir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programı yazınız.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57" y="1657376"/>
            <a:ext cx="4552743" cy="480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17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503425" y="2594813"/>
            <a:ext cx="163068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ndarray.ndim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72946" y="7567676"/>
            <a:ext cx="16878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ndarray.dtype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15273" y="7670393"/>
            <a:ext cx="1075690" cy="398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2450" spc="-10" dirty="0" smtClean="0">
                <a:solidFill>
                  <a:srgbClr val="FFFFFF"/>
                </a:solidFill>
                <a:latin typeface="Calibri"/>
                <a:cs typeface="Calibri"/>
              </a:rPr>
              <a:t>Konsept</a:t>
            </a:r>
            <a:endParaRPr sz="2450" dirty="0">
              <a:latin typeface="Calibri"/>
              <a:cs typeface="Calibri"/>
            </a:endParaRPr>
          </a:p>
        </p:txBody>
      </p:sp>
      <p:sp>
        <p:nvSpPr>
          <p:cNvPr id="8" name="object 6"/>
          <p:cNvSpPr/>
          <p:nvPr/>
        </p:nvSpPr>
        <p:spPr>
          <a:xfrm>
            <a:off x="7375398" y="1828800"/>
            <a:ext cx="1559560" cy="670378"/>
          </a:xfrm>
          <a:custGeom>
            <a:avLst/>
            <a:gdLst/>
            <a:ahLst/>
            <a:cxnLst/>
            <a:rect l="l" t="t" r="r" b="b"/>
            <a:pathLst>
              <a:path w="1559559" h="820419">
                <a:moveTo>
                  <a:pt x="0" y="136651"/>
                </a:moveTo>
                <a:lnTo>
                  <a:pt x="6969" y="93472"/>
                </a:lnTo>
                <a:lnTo>
                  <a:pt x="26375" y="55961"/>
                </a:lnTo>
                <a:lnTo>
                  <a:pt x="55961" y="26375"/>
                </a:lnTo>
                <a:lnTo>
                  <a:pt x="93472" y="6969"/>
                </a:lnTo>
                <a:lnTo>
                  <a:pt x="136651" y="0"/>
                </a:lnTo>
                <a:lnTo>
                  <a:pt x="1422400" y="0"/>
                </a:lnTo>
                <a:lnTo>
                  <a:pt x="1465579" y="6969"/>
                </a:lnTo>
                <a:lnTo>
                  <a:pt x="1503090" y="26375"/>
                </a:lnTo>
                <a:lnTo>
                  <a:pt x="1532676" y="55961"/>
                </a:lnTo>
                <a:lnTo>
                  <a:pt x="1552082" y="93472"/>
                </a:lnTo>
                <a:lnTo>
                  <a:pt x="1559052" y="136651"/>
                </a:lnTo>
                <a:lnTo>
                  <a:pt x="1559052" y="683259"/>
                </a:lnTo>
                <a:lnTo>
                  <a:pt x="1552082" y="726439"/>
                </a:lnTo>
                <a:lnTo>
                  <a:pt x="1532676" y="763950"/>
                </a:lnTo>
                <a:lnTo>
                  <a:pt x="1503090" y="793536"/>
                </a:lnTo>
                <a:lnTo>
                  <a:pt x="1465579" y="812942"/>
                </a:lnTo>
                <a:lnTo>
                  <a:pt x="1422400" y="819911"/>
                </a:lnTo>
                <a:lnTo>
                  <a:pt x="136651" y="819911"/>
                </a:lnTo>
                <a:lnTo>
                  <a:pt x="93472" y="812942"/>
                </a:lnTo>
                <a:lnTo>
                  <a:pt x="55961" y="793536"/>
                </a:lnTo>
                <a:lnTo>
                  <a:pt x="26375" y="763950"/>
                </a:lnTo>
                <a:lnTo>
                  <a:pt x="6969" y="726439"/>
                </a:lnTo>
                <a:lnTo>
                  <a:pt x="0" y="683259"/>
                </a:lnTo>
                <a:lnTo>
                  <a:pt x="0" y="136651"/>
                </a:lnTo>
                <a:close/>
              </a:path>
            </a:pathLst>
          </a:custGeom>
          <a:ln w="25908">
            <a:solidFill>
              <a:srgbClr val="25B7C8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/>
          <p:cNvSpPr/>
          <p:nvPr/>
        </p:nvSpPr>
        <p:spPr>
          <a:xfrm>
            <a:off x="7481316" y="1909516"/>
            <a:ext cx="1347470" cy="1197549"/>
          </a:xfrm>
          <a:custGeom>
            <a:avLst/>
            <a:gdLst/>
            <a:ahLst/>
            <a:cxnLst/>
            <a:rect l="l" t="t" r="r" b="b"/>
            <a:pathLst>
              <a:path w="1347470" h="1465579">
                <a:moveTo>
                  <a:pt x="659892" y="835914"/>
                </a:moveTo>
                <a:lnTo>
                  <a:pt x="633984" y="835914"/>
                </a:lnTo>
                <a:lnTo>
                  <a:pt x="633984" y="913638"/>
                </a:lnTo>
                <a:lnTo>
                  <a:pt x="659892" y="913638"/>
                </a:lnTo>
                <a:lnTo>
                  <a:pt x="659892" y="835914"/>
                </a:lnTo>
                <a:close/>
              </a:path>
              <a:path w="1347470" h="1465579">
                <a:moveTo>
                  <a:pt x="659892" y="732282"/>
                </a:moveTo>
                <a:lnTo>
                  <a:pt x="633984" y="732282"/>
                </a:lnTo>
                <a:lnTo>
                  <a:pt x="633984" y="810006"/>
                </a:lnTo>
                <a:lnTo>
                  <a:pt x="659892" y="810006"/>
                </a:lnTo>
                <a:lnTo>
                  <a:pt x="659892" y="732282"/>
                </a:lnTo>
                <a:close/>
              </a:path>
              <a:path w="1347470" h="1465579">
                <a:moveTo>
                  <a:pt x="1013460" y="1359408"/>
                </a:moveTo>
                <a:lnTo>
                  <a:pt x="659892" y="1011720"/>
                </a:lnTo>
                <a:lnTo>
                  <a:pt x="659892" y="939546"/>
                </a:lnTo>
                <a:lnTo>
                  <a:pt x="633984" y="939546"/>
                </a:lnTo>
                <a:lnTo>
                  <a:pt x="633984" y="1010221"/>
                </a:lnTo>
                <a:lnTo>
                  <a:pt x="278892" y="1359408"/>
                </a:lnTo>
                <a:lnTo>
                  <a:pt x="623189" y="1359408"/>
                </a:lnTo>
                <a:lnTo>
                  <a:pt x="582168" y="1400429"/>
                </a:lnTo>
                <a:lnTo>
                  <a:pt x="646938" y="1465199"/>
                </a:lnTo>
                <a:lnTo>
                  <a:pt x="711708" y="1400429"/>
                </a:lnTo>
                <a:lnTo>
                  <a:pt x="670687" y="1359408"/>
                </a:lnTo>
                <a:lnTo>
                  <a:pt x="1013460" y="1359408"/>
                </a:lnTo>
                <a:close/>
              </a:path>
              <a:path w="1347470" h="1465579">
                <a:moveTo>
                  <a:pt x="1347216" y="107188"/>
                </a:moveTo>
                <a:lnTo>
                  <a:pt x="1338783" y="65481"/>
                </a:lnTo>
                <a:lnTo>
                  <a:pt x="1315808" y="31407"/>
                </a:lnTo>
                <a:lnTo>
                  <a:pt x="1281734" y="8432"/>
                </a:lnTo>
                <a:lnTo>
                  <a:pt x="1240028" y="0"/>
                </a:lnTo>
                <a:lnTo>
                  <a:pt x="107188" y="0"/>
                </a:lnTo>
                <a:lnTo>
                  <a:pt x="65468" y="8432"/>
                </a:lnTo>
                <a:lnTo>
                  <a:pt x="31394" y="31407"/>
                </a:lnTo>
                <a:lnTo>
                  <a:pt x="8420" y="65481"/>
                </a:lnTo>
                <a:lnTo>
                  <a:pt x="0" y="107188"/>
                </a:lnTo>
                <a:lnTo>
                  <a:pt x="0" y="535940"/>
                </a:lnTo>
                <a:lnTo>
                  <a:pt x="8420" y="577659"/>
                </a:lnTo>
                <a:lnTo>
                  <a:pt x="31394" y="611733"/>
                </a:lnTo>
                <a:lnTo>
                  <a:pt x="65468" y="634707"/>
                </a:lnTo>
                <a:lnTo>
                  <a:pt x="107188" y="643128"/>
                </a:lnTo>
                <a:lnTo>
                  <a:pt x="1240028" y="643128"/>
                </a:lnTo>
                <a:lnTo>
                  <a:pt x="1281734" y="634707"/>
                </a:lnTo>
                <a:lnTo>
                  <a:pt x="1315808" y="611733"/>
                </a:lnTo>
                <a:lnTo>
                  <a:pt x="1338783" y="577659"/>
                </a:lnTo>
                <a:lnTo>
                  <a:pt x="1347216" y="535940"/>
                </a:lnTo>
                <a:lnTo>
                  <a:pt x="1347216" y="107188"/>
                </a:lnTo>
                <a:close/>
              </a:path>
            </a:pathLst>
          </a:custGeom>
          <a:solidFill>
            <a:srgbClr val="25B7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/>
          <p:cNvSpPr/>
          <p:nvPr/>
        </p:nvSpPr>
        <p:spPr>
          <a:xfrm>
            <a:off x="7760208" y="2725178"/>
            <a:ext cx="734695" cy="295236"/>
          </a:xfrm>
          <a:custGeom>
            <a:avLst/>
            <a:gdLst/>
            <a:ahLst/>
            <a:cxnLst/>
            <a:rect l="l" t="t" r="r" b="b"/>
            <a:pathLst>
              <a:path w="734695" h="361314">
                <a:moveTo>
                  <a:pt x="0" y="361188"/>
                </a:moveTo>
                <a:lnTo>
                  <a:pt x="367284" y="0"/>
                </a:lnTo>
                <a:lnTo>
                  <a:pt x="734568" y="361188"/>
                </a:lnTo>
                <a:lnTo>
                  <a:pt x="0" y="361188"/>
                </a:lnTo>
                <a:close/>
              </a:path>
            </a:pathLst>
          </a:custGeom>
          <a:ln w="12192">
            <a:solidFill>
              <a:srgbClr val="25B7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Grup 10"/>
          <p:cNvGrpSpPr/>
          <p:nvPr/>
        </p:nvGrpSpPr>
        <p:grpSpPr>
          <a:xfrm>
            <a:off x="1244932" y="3020414"/>
            <a:ext cx="13754100" cy="1856386"/>
            <a:chOff x="1251204" y="3387726"/>
            <a:chExt cx="13754100" cy="2474485"/>
          </a:xfrm>
        </p:grpSpPr>
        <p:sp>
          <p:nvSpPr>
            <p:cNvPr id="12" name="object 9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13754100" y="0"/>
                  </a:moveTo>
                  <a:lnTo>
                    <a:pt x="0" y="0"/>
                  </a:lnTo>
                  <a:lnTo>
                    <a:pt x="0" y="3028188"/>
                  </a:lnTo>
                  <a:lnTo>
                    <a:pt x="13754100" y="3028188"/>
                  </a:lnTo>
                  <a:lnTo>
                    <a:pt x="13754100" y="0"/>
                  </a:lnTo>
                  <a:close/>
                </a:path>
              </a:pathLst>
            </a:custGeom>
            <a:solidFill>
              <a:srgbClr val="25B7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0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0" y="3028188"/>
                  </a:moveTo>
                  <a:lnTo>
                    <a:pt x="13754100" y="3028188"/>
                  </a:lnTo>
                  <a:lnTo>
                    <a:pt x="13754100" y="0"/>
                  </a:lnTo>
                  <a:lnTo>
                    <a:pt x="0" y="0"/>
                  </a:lnTo>
                  <a:lnTo>
                    <a:pt x="0" y="3028188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13513308" y="0"/>
                  </a:moveTo>
                  <a:lnTo>
                    <a:pt x="0" y="0"/>
                  </a:lnTo>
                  <a:lnTo>
                    <a:pt x="0" y="2828543"/>
                  </a:lnTo>
                  <a:lnTo>
                    <a:pt x="13513308" y="2828543"/>
                  </a:lnTo>
                  <a:lnTo>
                    <a:pt x="1351330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0" y="2828543"/>
                  </a:moveTo>
                  <a:lnTo>
                    <a:pt x="13513308" y="2828543"/>
                  </a:lnTo>
                  <a:lnTo>
                    <a:pt x="13513308" y="0"/>
                  </a:lnTo>
                  <a:lnTo>
                    <a:pt x="0" y="0"/>
                  </a:lnTo>
                  <a:lnTo>
                    <a:pt x="0" y="2828543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3"/>
          <p:cNvSpPr txBox="1">
            <a:spLocks noGrp="1"/>
          </p:cNvSpPr>
          <p:nvPr>
            <p:ph type="body" idx="1"/>
          </p:nvPr>
        </p:nvSpPr>
        <p:spPr>
          <a:xfrm>
            <a:off x="660400" y="3115140"/>
            <a:ext cx="14478000" cy="1263294"/>
          </a:xfrm>
          <a:prstGeom prst="rect">
            <a:avLst/>
          </a:prstGeom>
        </p:spPr>
        <p:txBody>
          <a:bodyPr vert="horz" wrap="square" lIns="0" tIns="153796" rIns="0" bIns="0" rtlCol="0">
            <a:spAutoFit/>
          </a:bodyPr>
          <a:lstStyle/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kelime =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input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("Kelimeyi giriniz: ")</a:t>
            </a:r>
          </a:p>
          <a:p>
            <a:pPr marL="848360" marR="819785"/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for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i in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range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len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(kelime)-1, -1, -1):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print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(kelime[i],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end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="")</a:t>
            </a:r>
          </a:p>
          <a:p>
            <a:pPr marL="848360" marR="819785"/>
            <a:endParaRPr lang="tr-TR" sz="1800" spc="-10" dirty="0">
              <a:solidFill>
                <a:srgbClr val="252525"/>
              </a:solidFill>
              <a:latin typeface="Courier New"/>
              <a:cs typeface="Courier New"/>
            </a:endParaRPr>
          </a:p>
        </p:txBody>
      </p:sp>
      <p:sp>
        <p:nvSpPr>
          <p:cNvPr id="18" name="Dikdörtgen 17"/>
          <p:cNvSpPr/>
          <p:nvPr/>
        </p:nvSpPr>
        <p:spPr>
          <a:xfrm>
            <a:off x="7883823" y="1995200"/>
            <a:ext cx="542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pc="-5" dirty="0">
                <a:solidFill>
                  <a:srgbClr val="FFFFFF"/>
                </a:solidFill>
                <a:cs typeface="Calibri"/>
              </a:rPr>
              <a:t>Kod</a:t>
            </a:r>
            <a:endParaRPr lang="tr-TR" dirty="0"/>
          </a:p>
        </p:txBody>
      </p:sp>
      <p:sp>
        <p:nvSpPr>
          <p:cNvPr id="19" name="Dikdörtgen 18"/>
          <p:cNvSpPr/>
          <p:nvPr/>
        </p:nvSpPr>
        <p:spPr>
          <a:xfrm>
            <a:off x="279400" y="533400"/>
            <a:ext cx="1554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5- Kullanıcıdan bir kelime kabul eden ve onu tersine çeviren bir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programı yazınız.</a:t>
            </a:r>
          </a:p>
        </p:txBody>
      </p:sp>
    </p:spTree>
    <p:extLst>
      <p:ext uri="{BB962C8B-B14F-4D97-AF65-F5344CB8AC3E}">
        <p14:creationId xmlns:p14="http://schemas.microsoft.com/office/powerpoint/2010/main" val="182585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503425" y="2594813"/>
            <a:ext cx="163068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ndarray.ndim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72946" y="7567676"/>
            <a:ext cx="16878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ndarray.dtype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15273" y="7670393"/>
            <a:ext cx="1075690" cy="398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2450" spc="-10" dirty="0" smtClean="0">
                <a:solidFill>
                  <a:srgbClr val="FFFFFF"/>
                </a:solidFill>
                <a:latin typeface="Calibri"/>
                <a:cs typeface="Calibri"/>
              </a:rPr>
              <a:t>Konsept</a:t>
            </a:r>
            <a:endParaRPr sz="2450" dirty="0">
              <a:latin typeface="Calibri"/>
              <a:cs typeface="Calibri"/>
            </a:endParaRPr>
          </a:p>
        </p:txBody>
      </p:sp>
      <p:sp>
        <p:nvSpPr>
          <p:cNvPr id="29" name="Dikdörtgen 28"/>
          <p:cNvSpPr/>
          <p:nvPr/>
        </p:nvSpPr>
        <p:spPr>
          <a:xfrm>
            <a:off x="279400" y="533400"/>
            <a:ext cx="1554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6- Bir sayı dizisinden çift ve tek sayıların sayısını sayan bir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programı yazın.</a:t>
            </a:r>
          </a:p>
        </p:txBody>
      </p:sp>
      <p:sp>
        <p:nvSpPr>
          <p:cNvPr id="2" name="Dikdörtgen 1"/>
          <p:cNvSpPr/>
          <p:nvPr/>
        </p:nvSpPr>
        <p:spPr>
          <a:xfrm>
            <a:off x="660400" y="2252341"/>
            <a:ext cx="92964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/>
              <a:t>Örnek sayılar : sayılar = (1, 2, 3, 4, 5, 6, 7, 8, 9</a:t>
            </a:r>
            <a:r>
              <a:rPr lang="tr-TR" sz="3200" dirty="0" smtClean="0"/>
              <a:t>)</a:t>
            </a:r>
          </a:p>
          <a:p>
            <a:endParaRPr lang="tr-TR" sz="3200" dirty="0"/>
          </a:p>
          <a:p>
            <a:r>
              <a:rPr lang="tr-TR" sz="3200" dirty="0" smtClean="0"/>
              <a:t>Beklenen </a:t>
            </a:r>
            <a:r>
              <a:rPr lang="tr-TR" sz="3200" dirty="0"/>
              <a:t>çıktı </a:t>
            </a:r>
            <a:r>
              <a:rPr lang="tr-TR" sz="3200" dirty="0" smtClean="0"/>
              <a:t>:</a:t>
            </a:r>
          </a:p>
          <a:p>
            <a:r>
              <a:rPr lang="tr-TR" sz="3200" dirty="0" smtClean="0"/>
              <a:t>Çift </a:t>
            </a:r>
            <a:r>
              <a:rPr lang="tr-TR" sz="3200" dirty="0"/>
              <a:t>sayı sayısı : </a:t>
            </a:r>
            <a:r>
              <a:rPr lang="tr-TR" sz="3200" dirty="0" smtClean="0"/>
              <a:t>5</a:t>
            </a:r>
          </a:p>
          <a:p>
            <a:r>
              <a:rPr lang="tr-TR" sz="3200" dirty="0" smtClean="0"/>
              <a:t>Tek </a:t>
            </a:r>
            <a:r>
              <a:rPr lang="tr-TR" sz="3200" dirty="0"/>
              <a:t>sayıların sayısı : 4</a:t>
            </a:r>
          </a:p>
        </p:txBody>
      </p:sp>
    </p:spTree>
    <p:extLst>
      <p:ext uri="{BB962C8B-B14F-4D97-AF65-F5344CB8AC3E}">
        <p14:creationId xmlns:p14="http://schemas.microsoft.com/office/powerpoint/2010/main" val="2355495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503425" y="2594813"/>
            <a:ext cx="163068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ndarray.ndim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72946" y="7567676"/>
            <a:ext cx="16878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ndarray.dtype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15273" y="7670393"/>
            <a:ext cx="1075690" cy="398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2450" spc="-10" dirty="0" smtClean="0">
                <a:solidFill>
                  <a:srgbClr val="FFFFFF"/>
                </a:solidFill>
                <a:latin typeface="Calibri"/>
                <a:cs typeface="Calibri"/>
              </a:rPr>
              <a:t>Konsept</a:t>
            </a:r>
            <a:endParaRPr sz="2450" dirty="0">
              <a:latin typeface="Calibri"/>
              <a:cs typeface="Calibri"/>
            </a:endParaRPr>
          </a:p>
        </p:txBody>
      </p:sp>
      <p:sp>
        <p:nvSpPr>
          <p:cNvPr id="8" name="object 6"/>
          <p:cNvSpPr/>
          <p:nvPr/>
        </p:nvSpPr>
        <p:spPr>
          <a:xfrm>
            <a:off x="7375398" y="1828800"/>
            <a:ext cx="1559560" cy="670378"/>
          </a:xfrm>
          <a:custGeom>
            <a:avLst/>
            <a:gdLst/>
            <a:ahLst/>
            <a:cxnLst/>
            <a:rect l="l" t="t" r="r" b="b"/>
            <a:pathLst>
              <a:path w="1559559" h="820419">
                <a:moveTo>
                  <a:pt x="0" y="136651"/>
                </a:moveTo>
                <a:lnTo>
                  <a:pt x="6969" y="93472"/>
                </a:lnTo>
                <a:lnTo>
                  <a:pt x="26375" y="55961"/>
                </a:lnTo>
                <a:lnTo>
                  <a:pt x="55961" y="26375"/>
                </a:lnTo>
                <a:lnTo>
                  <a:pt x="93472" y="6969"/>
                </a:lnTo>
                <a:lnTo>
                  <a:pt x="136651" y="0"/>
                </a:lnTo>
                <a:lnTo>
                  <a:pt x="1422400" y="0"/>
                </a:lnTo>
                <a:lnTo>
                  <a:pt x="1465579" y="6969"/>
                </a:lnTo>
                <a:lnTo>
                  <a:pt x="1503090" y="26375"/>
                </a:lnTo>
                <a:lnTo>
                  <a:pt x="1532676" y="55961"/>
                </a:lnTo>
                <a:lnTo>
                  <a:pt x="1552082" y="93472"/>
                </a:lnTo>
                <a:lnTo>
                  <a:pt x="1559052" y="136651"/>
                </a:lnTo>
                <a:lnTo>
                  <a:pt x="1559052" y="683259"/>
                </a:lnTo>
                <a:lnTo>
                  <a:pt x="1552082" y="726439"/>
                </a:lnTo>
                <a:lnTo>
                  <a:pt x="1532676" y="763950"/>
                </a:lnTo>
                <a:lnTo>
                  <a:pt x="1503090" y="793536"/>
                </a:lnTo>
                <a:lnTo>
                  <a:pt x="1465579" y="812942"/>
                </a:lnTo>
                <a:lnTo>
                  <a:pt x="1422400" y="819911"/>
                </a:lnTo>
                <a:lnTo>
                  <a:pt x="136651" y="819911"/>
                </a:lnTo>
                <a:lnTo>
                  <a:pt x="93472" y="812942"/>
                </a:lnTo>
                <a:lnTo>
                  <a:pt x="55961" y="793536"/>
                </a:lnTo>
                <a:lnTo>
                  <a:pt x="26375" y="763950"/>
                </a:lnTo>
                <a:lnTo>
                  <a:pt x="6969" y="726439"/>
                </a:lnTo>
                <a:lnTo>
                  <a:pt x="0" y="683259"/>
                </a:lnTo>
                <a:lnTo>
                  <a:pt x="0" y="136651"/>
                </a:lnTo>
                <a:close/>
              </a:path>
            </a:pathLst>
          </a:custGeom>
          <a:ln w="25908">
            <a:solidFill>
              <a:srgbClr val="25B7C8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/>
          <p:cNvSpPr/>
          <p:nvPr/>
        </p:nvSpPr>
        <p:spPr>
          <a:xfrm>
            <a:off x="7481316" y="1909516"/>
            <a:ext cx="1347470" cy="1197549"/>
          </a:xfrm>
          <a:custGeom>
            <a:avLst/>
            <a:gdLst/>
            <a:ahLst/>
            <a:cxnLst/>
            <a:rect l="l" t="t" r="r" b="b"/>
            <a:pathLst>
              <a:path w="1347470" h="1465579">
                <a:moveTo>
                  <a:pt x="659892" y="835914"/>
                </a:moveTo>
                <a:lnTo>
                  <a:pt x="633984" y="835914"/>
                </a:lnTo>
                <a:lnTo>
                  <a:pt x="633984" y="913638"/>
                </a:lnTo>
                <a:lnTo>
                  <a:pt x="659892" y="913638"/>
                </a:lnTo>
                <a:lnTo>
                  <a:pt x="659892" y="835914"/>
                </a:lnTo>
                <a:close/>
              </a:path>
              <a:path w="1347470" h="1465579">
                <a:moveTo>
                  <a:pt x="659892" y="732282"/>
                </a:moveTo>
                <a:lnTo>
                  <a:pt x="633984" y="732282"/>
                </a:lnTo>
                <a:lnTo>
                  <a:pt x="633984" y="810006"/>
                </a:lnTo>
                <a:lnTo>
                  <a:pt x="659892" y="810006"/>
                </a:lnTo>
                <a:lnTo>
                  <a:pt x="659892" y="732282"/>
                </a:lnTo>
                <a:close/>
              </a:path>
              <a:path w="1347470" h="1465579">
                <a:moveTo>
                  <a:pt x="1013460" y="1359408"/>
                </a:moveTo>
                <a:lnTo>
                  <a:pt x="659892" y="1011720"/>
                </a:lnTo>
                <a:lnTo>
                  <a:pt x="659892" y="939546"/>
                </a:lnTo>
                <a:lnTo>
                  <a:pt x="633984" y="939546"/>
                </a:lnTo>
                <a:lnTo>
                  <a:pt x="633984" y="1010221"/>
                </a:lnTo>
                <a:lnTo>
                  <a:pt x="278892" y="1359408"/>
                </a:lnTo>
                <a:lnTo>
                  <a:pt x="623189" y="1359408"/>
                </a:lnTo>
                <a:lnTo>
                  <a:pt x="582168" y="1400429"/>
                </a:lnTo>
                <a:lnTo>
                  <a:pt x="646938" y="1465199"/>
                </a:lnTo>
                <a:lnTo>
                  <a:pt x="711708" y="1400429"/>
                </a:lnTo>
                <a:lnTo>
                  <a:pt x="670687" y="1359408"/>
                </a:lnTo>
                <a:lnTo>
                  <a:pt x="1013460" y="1359408"/>
                </a:lnTo>
                <a:close/>
              </a:path>
              <a:path w="1347470" h="1465579">
                <a:moveTo>
                  <a:pt x="1347216" y="107188"/>
                </a:moveTo>
                <a:lnTo>
                  <a:pt x="1338783" y="65481"/>
                </a:lnTo>
                <a:lnTo>
                  <a:pt x="1315808" y="31407"/>
                </a:lnTo>
                <a:lnTo>
                  <a:pt x="1281734" y="8432"/>
                </a:lnTo>
                <a:lnTo>
                  <a:pt x="1240028" y="0"/>
                </a:lnTo>
                <a:lnTo>
                  <a:pt x="107188" y="0"/>
                </a:lnTo>
                <a:lnTo>
                  <a:pt x="65468" y="8432"/>
                </a:lnTo>
                <a:lnTo>
                  <a:pt x="31394" y="31407"/>
                </a:lnTo>
                <a:lnTo>
                  <a:pt x="8420" y="65481"/>
                </a:lnTo>
                <a:lnTo>
                  <a:pt x="0" y="107188"/>
                </a:lnTo>
                <a:lnTo>
                  <a:pt x="0" y="535940"/>
                </a:lnTo>
                <a:lnTo>
                  <a:pt x="8420" y="577659"/>
                </a:lnTo>
                <a:lnTo>
                  <a:pt x="31394" y="611733"/>
                </a:lnTo>
                <a:lnTo>
                  <a:pt x="65468" y="634707"/>
                </a:lnTo>
                <a:lnTo>
                  <a:pt x="107188" y="643128"/>
                </a:lnTo>
                <a:lnTo>
                  <a:pt x="1240028" y="643128"/>
                </a:lnTo>
                <a:lnTo>
                  <a:pt x="1281734" y="634707"/>
                </a:lnTo>
                <a:lnTo>
                  <a:pt x="1315808" y="611733"/>
                </a:lnTo>
                <a:lnTo>
                  <a:pt x="1338783" y="577659"/>
                </a:lnTo>
                <a:lnTo>
                  <a:pt x="1347216" y="535940"/>
                </a:lnTo>
                <a:lnTo>
                  <a:pt x="1347216" y="107188"/>
                </a:lnTo>
                <a:close/>
              </a:path>
            </a:pathLst>
          </a:custGeom>
          <a:solidFill>
            <a:srgbClr val="25B7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/>
          <p:cNvSpPr/>
          <p:nvPr/>
        </p:nvSpPr>
        <p:spPr>
          <a:xfrm>
            <a:off x="7760208" y="2725178"/>
            <a:ext cx="734695" cy="295236"/>
          </a:xfrm>
          <a:custGeom>
            <a:avLst/>
            <a:gdLst/>
            <a:ahLst/>
            <a:cxnLst/>
            <a:rect l="l" t="t" r="r" b="b"/>
            <a:pathLst>
              <a:path w="734695" h="361314">
                <a:moveTo>
                  <a:pt x="0" y="361188"/>
                </a:moveTo>
                <a:lnTo>
                  <a:pt x="367284" y="0"/>
                </a:lnTo>
                <a:lnTo>
                  <a:pt x="734568" y="361188"/>
                </a:lnTo>
                <a:lnTo>
                  <a:pt x="0" y="361188"/>
                </a:lnTo>
                <a:close/>
              </a:path>
            </a:pathLst>
          </a:custGeom>
          <a:ln w="12192">
            <a:solidFill>
              <a:srgbClr val="25B7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Grup 10"/>
          <p:cNvGrpSpPr/>
          <p:nvPr/>
        </p:nvGrpSpPr>
        <p:grpSpPr>
          <a:xfrm>
            <a:off x="1244932" y="3020414"/>
            <a:ext cx="13754100" cy="3227986"/>
            <a:chOff x="1251204" y="3387726"/>
            <a:chExt cx="13754100" cy="2474485"/>
          </a:xfrm>
        </p:grpSpPr>
        <p:sp>
          <p:nvSpPr>
            <p:cNvPr id="12" name="object 9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13754100" y="0"/>
                  </a:moveTo>
                  <a:lnTo>
                    <a:pt x="0" y="0"/>
                  </a:lnTo>
                  <a:lnTo>
                    <a:pt x="0" y="3028188"/>
                  </a:lnTo>
                  <a:lnTo>
                    <a:pt x="13754100" y="3028188"/>
                  </a:lnTo>
                  <a:lnTo>
                    <a:pt x="13754100" y="0"/>
                  </a:lnTo>
                  <a:close/>
                </a:path>
              </a:pathLst>
            </a:custGeom>
            <a:solidFill>
              <a:srgbClr val="25B7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0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0" y="3028188"/>
                  </a:moveTo>
                  <a:lnTo>
                    <a:pt x="13754100" y="3028188"/>
                  </a:lnTo>
                  <a:lnTo>
                    <a:pt x="13754100" y="0"/>
                  </a:lnTo>
                  <a:lnTo>
                    <a:pt x="0" y="0"/>
                  </a:lnTo>
                  <a:lnTo>
                    <a:pt x="0" y="3028188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13513308" y="0"/>
                  </a:moveTo>
                  <a:lnTo>
                    <a:pt x="0" y="0"/>
                  </a:lnTo>
                  <a:lnTo>
                    <a:pt x="0" y="2828543"/>
                  </a:lnTo>
                  <a:lnTo>
                    <a:pt x="13513308" y="2828543"/>
                  </a:lnTo>
                  <a:lnTo>
                    <a:pt x="1351330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0" y="2828543"/>
                  </a:moveTo>
                  <a:lnTo>
                    <a:pt x="13513308" y="2828543"/>
                  </a:lnTo>
                  <a:lnTo>
                    <a:pt x="13513308" y="0"/>
                  </a:lnTo>
                  <a:lnTo>
                    <a:pt x="0" y="0"/>
                  </a:lnTo>
                  <a:lnTo>
                    <a:pt x="0" y="2828543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3"/>
          <p:cNvSpPr txBox="1">
            <a:spLocks noGrp="1"/>
          </p:cNvSpPr>
          <p:nvPr>
            <p:ph type="body" idx="1"/>
          </p:nvPr>
        </p:nvSpPr>
        <p:spPr>
          <a:xfrm>
            <a:off x="660400" y="3115140"/>
            <a:ext cx="14478000" cy="2925287"/>
          </a:xfrm>
          <a:prstGeom prst="rect">
            <a:avLst/>
          </a:prstGeom>
        </p:spPr>
        <p:txBody>
          <a:bodyPr vert="horz" wrap="square" lIns="0" tIns="153796" rIns="0" bIns="0" rtlCol="0">
            <a:spAutoFit/>
          </a:bodyPr>
          <a:lstStyle/>
          <a:p>
            <a:pPr marL="848360" marR="819785"/>
            <a:r>
              <a:rPr lang="en-US" spc="-10" dirty="0" err="1">
                <a:solidFill>
                  <a:srgbClr val="252525"/>
                </a:solidFill>
                <a:latin typeface="Courier New"/>
                <a:cs typeface="Courier New"/>
              </a:rPr>
              <a:t>sayılar</a:t>
            </a:r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= (1, 2, 3, 4, 5, 6, 7, 8, 9) # tuple</a:t>
            </a:r>
          </a:p>
          <a:p>
            <a:pPr marL="848360" marR="819785"/>
            <a:r>
              <a:rPr lang="en-US" spc="-10" dirty="0" err="1">
                <a:solidFill>
                  <a:srgbClr val="252525"/>
                </a:solidFill>
                <a:latin typeface="Courier New"/>
                <a:cs typeface="Courier New"/>
              </a:rPr>
              <a:t>tek</a:t>
            </a:r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= 0</a:t>
            </a:r>
          </a:p>
          <a:p>
            <a:pPr marL="848360" marR="819785"/>
            <a:r>
              <a:rPr lang="en-US" spc="-10" dirty="0" err="1">
                <a:solidFill>
                  <a:srgbClr val="252525"/>
                </a:solidFill>
                <a:latin typeface="Courier New"/>
                <a:cs typeface="Courier New"/>
              </a:rPr>
              <a:t>cift</a:t>
            </a:r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= 0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for x in </a:t>
            </a:r>
            <a:r>
              <a:rPr lang="en-US" spc="-10" dirty="0" err="1">
                <a:solidFill>
                  <a:srgbClr val="252525"/>
                </a:solidFill>
                <a:latin typeface="Courier New"/>
                <a:cs typeface="Courier New"/>
              </a:rPr>
              <a:t>sayılar</a:t>
            </a:r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: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   if not x%2: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  	     </a:t>
            </a:r>
            <a:r>
              <a:rPr lang="en-US" spc="-10" dirty="0" err="1">
                <a:solidFill>
                  <a:srgbClr val="252525"/>
                </a:solidFill>
                <a:latin typeface="Courier New"/>
                <a:cs typeface="Courier New"/>
              </a:rPr>
              <a:t>cift</a:t>
            </a:r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+=1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   else: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  	     </a:t>
            </a:r>
            <a:r>
              <a:rPr lang="en-US" spc="-10" dirty="0" err="1">
                <a:solidFill>
                  <a:srgbClr val="252525"/>
                </a:solidFill>
                <a:latin typeface="Courier New"/>
                <a:cs typeface="Courier New"/>
              </a:rPr>
              <a:t>tek</a:t>
            </a:r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+=1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print("</a:t>
            </a:r>
            <a:r>
              <a:rPr lang="en-US" spc="-10" dirty="0" err="1">
                <a:solidFill>
                  <a:srgbClr val="252525"/>
                </a:solidFill>
                <a:latin typeface="Courier New"/>
                <a:cs typeface="Courier New"/>
              </a:rPr>
              <a:t>Çift</a:t>
            </a:r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lang="en-US" spc="-10" dirty="0" err="1">
                <a:solidFill>
                  <a:srgbClr val="252525"/>
                </a:solidFill>
                <a:latin typeface="Courier New"/>
                <a:cs typeface="Courier New"/>
              </a:rPr>
              <a:t>sayı</a:t>
            </a:r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lang="en-US" spc="-10" dirty="0" err="1">
                <a:solidFill>
                  <a:srgbClr val="252525"/>
                </a:solidFill>
                <a:latin typeface="Courier New"/>
                <a:cs typeface="Courier New"/>
              </a:rPr>
              <a:t>sayısı</a:t>
            </a:r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: ",</a:t>
            </a:r>
            <a:r>
              <a:rPr lang="en-US" spc="-10" dirty="0" err="1">
                <a:solidFill>
                  <a:srgbClr val="252525"/>
                </a:solidFill>
                <a:latin typeface="Courier New"/>
                <a:cs typeface="Courier New"/>
              </a:rPr>
              <a:t>cift</a:t>
            </a:r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print("</a:t>
            </a:r>
            <a:r>
              <a:rPr lang="en-US" spc="-10" dirty="0" err="1">
                <a:solidFill>
                  <a:srgbClr val="252525"/>
                </a:solidFill>
                <a:latin typeface="Courier New"/>
                <a:cs typeface="Courier New"/>
              </a:rPr>
              <a:t>Tek</a:t>
            </a:r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lang="en-US" spc="-10" dirty="0" err="1">
                <a:solidFill>
                  <a:srgbClr val="252525"/>
                </a:solidFill>
                <a:latin typeface="Courier New"/>
                <a:cs typeface="Courier New"/>
              </a:rPr>
              <a:t>sayı</a:t>
            </a:r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lang="en-US" spc="-10" dirty="0" err="1">
                <a:solidFill>
                  <a:srgbClr val="252525"/>
                </a:solidFill>
                <a:latin typeface="Courier New"/>
                <a:cs typeface="Courier New"/>
              </a:rPr>
              <a:t>sayısı</a:t>
            </a:r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: ",</a:t>
            </a:r>
            <a:r>
              <a:rPr lang="en-US" spc="-10" dirty="0" err="1">
                <a:solidFill>
                  <a:srgbClr val="252525"/>
                </a:solidFill>
                <a:latin typeface="Courier New"/>
                <a:cs typeface="Courier New"/>
              </a:rPr>
              <a:t>tek</a:t>
            </a:r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lang="tr-TR" sz="1800" spc="-10" dirty="0">
              <a:solidFill>
                <a:srgbClr val="252525"/>
              </a:solidFill>
              <a:latin typeface="Courier New"/>
              <a:cs typeface="Courier New"/>
            </a:endParaRPr>
          </a:p>
        </p:txBody>
      </p:sp>
      <p:sp>
        <p:nvSpPr>
          <p:cNvPr id="18" name="Dikdörtgen 17"/>
          <p:cNvSpPr/>
          <p:nvPr/>
        </p:nvSpPr>
        <p:spPr>
          <a:xfrm>
            <a:off x="7883823" y="1995200"/>
            <a:ext cx="542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pc="-5" dirty="0">
                <a:solidFill>
                  <a:srgbClr val="FFFFFF"/>
                </a:solidFill>
                <a:cs typeface="Calibri"/>
              </a:rPr>
              <a:t>Kod</a:t>
            </a:r>
            <a:endParaRPr lang="tr-TR" dirty="0"/>
          </a:p>
        </p:txBody>
      </p:sp>
      <p:sp>
        <p:nvSpPr>
          <p:cNvPr id="19" name="Dikdörtgen 18"/>
          <p:cNvSpPr/>
          <p:nvPr/>
        </p:nvSpPr>
        <p:spPr>
          <a:xfrm>
            <a:off x="279400" y="533400"/>
            <a:ext cx="1554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6- Bir sayı dizisinden çift ve tek sayıların sayısını sayan bir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programı yazın.</a:t>
            </a:r>
          </a:p>
        </p:txBody>
      </p:sp>
    </p:spTree>
    <p:extLst>
      <p:ext uri="{BB962C8B-B14F-4D97-AF65-F5344CB8AC3E}">
        <p14:creationId xmlns:p14="http://schemas.microsoft.com/office/powerpoint/2010/main" val="356935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1472946" y="7567676"/>
            <a:ext cx="16878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ndarray.dtype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15273" y="7670393"/>
            <a:ext cx="1075690" cy="398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2450" spc="-10" dirty="0" smtClean="0">
                <a:solidFill>
                  <a:srgbClr val="FFFFFF"/>
                </a:solidFill>
                <a:latin typeface="Calibri"/>
                <a:cs typeface="Calibri"/>
              </a:rPr>
              <a:t>Konsept</a:t>
            </a:r>
            <a:endParaRPr sz="2450" dirty="0">
              <a:latin typeface="Calibri"/>
              <a:cs typeface="Calibri"/>
            </a:endParaRPr>
          </a:p>
        </p:txBody>
      </p:sp>
      <p:sp>
        <p:nvSpPr>
          <p:cNvPr id="29" name="Dikdörtgen 28"/>
          <p:cNvSpPr/>
          <p:nvPr/>
        </p:nvSpPr>
        <p:spPr>
          <a:xfrm>
            <a:off x="279400" y="533400"/>
            <a:ext cx="15544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7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- Aşağıdaki listeden her bir öğeyi ve karşılık gelen türünü yazdıran bir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programı yazın.</a:t>
            </a:r>
          </a:p>
        </p:txBody>
      </p:sp>
      <p:sp>
        <p:nvSpPr>
          <p:cNvPr id="2" name="Dikdörtgen 1"/>
          <p:cNvSpPr/>
          <p:nvPr/>
        </p:nvSpPr>
        <p:spPr>
          <a:xfrm>
            <a:off x="508000" y="2133600"/>
            <a:ext cx="15087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 smtClean="0"/>
              <a:t>liste</a:t>
            </a:r>
            <a:r>
              <a:rPr lang="en-US" sz="3200" dirty="0" smtClean="0"/>
              <a:t> </a:t>
            </a:r>
            <a:r>
              <a:rPr lang="en-US" sz="3200" dirty="0"/>
              <a:t>= [1452, 11.23, 1+2j, True, </a:t>
            </a:r>
            <a:r>
              <a:rPr lang="tr-TR" sz="3200" dirty="0" smtClean="0"/>
              <a:t>"teknoloji"</a:t>
            </a:r>
            <a:r>
              <a:rPr lang="en-US" sz="3200" dirty="0" smtClean="0"/>
              <a:t>, </a:t>
            </a:r>
            <a:r>
              <a:rPr lang="en-US" sz="3200" dirty="0"/>
              <a:t>(0, -1), [5, 12], {"</a:t>
            </a:r>
            <a:r>
              <a:rPr lang="en-US" sz="3200" dirty="0" err="1"/>
              <a:t>class":'V</a:t>
            </a:r>
            <a:r>
              <a:rPr lang="en-US" sz="3200" dirty="0"/>
              <a:t>', "</a:t>
            </a:r>
            <a:r>
              <a:rPr lang="en-US" sz="3200" dirty="0" err="1"/>
              <a:t>section":'A</a:t>
            </a:r>
            <a:r>
              <a:rPr lang="en-US" sz="3200" dirty="0"/>
              <a:t>'} ]</a:t>
            </a:r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643930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503425" y="2594813"/>
            <a:ext cx="163068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ndarray.ndim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72946" y="7567676"/>
            <a:ext cx="16878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ndarray.dtype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15273" y="7670393"/>
            <a:ext cx="1075690" cy="398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2450" spc="-10" dirty="0" smtClean="0">
                <a:solidFill>
                  <a:srgbClr val="FFFFFF"/>
                </a:solidFill>
                <a:latin typeface="Calibri"/>
                <a:cs typeface="Calibri"/>
              </a:rPr>
              <a:t>Konsept</a:t>
            </a:r>
            <a:endParaRPr sz="2450" dirty="0">
              <a:latin typeface="Calibri"/>
              <a:cs typeface="Calibri"/>
            </a:endParaRPr>
          </a:p>
        </p:txBody>
      </p:sp>
      <p:sp>
        <p:nvSpPr>
          <p:cNvPr id="8" name="object 6"/>
          <p:cNvSpPr/>
          <p:nvPr/>
        </p:nvSpPr>
        <p:spPr>
          <a:xfrm>
            <a:off x="7375398" y="1828800"/>
            <a:ext cx="1559560" cy="670378"/>
          </a:xfrm>
          <a:custGeom>
            <a:avLst/>
            <a:gdLst/>
            <a:ahLst/>
            <a:cxnLst/>
            <a:rect l="l" t="t" r="r" b="b"/>
            <a:pathLst>
              <a:path w="1559559" h="820419">
                <a:moveTo>
                  <a:pt x="0" y="136651"/>
                </a:moveTo>
                <a:lnTo>
                  <a:pt x="6969" y="93472"/>
                </a:lnTo>
                <a:lnTo>
                  <a:pt x="26375" y="55961"/>
                </a:lnTo>
                <a:lnTo>
                  <a:pt x="55961" y="26375"/>
                </a:lnTo>
                <a:lnTo>
                  <a:pt x="93472" y="6969"/>
                </a:lnTo>
                <a:lnTo>
                  <a:pt x="136651" y="0"/>
                </a:lnTo>
                <a:lnTo>
                  <a:pt x="1422400" y="0"/>
                </a:lnTo>
                <a:lnTo>
                  <a:pt x="1465579" y="6969"/>
                </a:lnTo>
                <a:lnTo>
                  <a:pt x="1503090" y="26375"/>
                </a:lnTo>
                <a:lnTo>
                  <a:pt x="1532676" y="55961"/>
                </a:lnTo>
                <a:lnTo>
                  <a:pt x="1552082" y="93472"/>
                </a:lnTo>
                <a:lnTo>
                  <a:pt x="1559052" y="136651"/>
                </a:lnTo>
                <a:lnTo>
                  <a:pt x="1559052" y="683259"/>
                </a:lnTo>
                <a:lnTo>
                  <a:pt x="1552082" y="726439"/>
                </a:lnTo>
                <a:lnTo>
                  <a:pt x="1532676" y="763950"/>
                </a:lnTo>
                <a:lnTo>
                  <a:pt x="1503090" y="793536"/>
                </a:lnTo>
                <a:lnTo>
                  <a:pt x="1465579" y="812942"/>
                </a:lnTo>
                <a:lnTo>
                  <a:pt x="1422400" y="819911"/>
                </a:lnTo>
                <a:lnTo>
                  <a:pt x="136651" y="819911"/>
                </a:lnTo>
                <a:lnTo>
                  <a:pt x="93472" y="812942"/>
                </a:lnTo>
                <a:lnTo>
                  <a:pt x="55961" y="793536"/>
                </a:lnTo>
                <a:lnTo>
                  <a:pt x="26375" y="763950"/>
                </a:lnTo>
                <a:lnTo>
                  <a:pt x="6969" y="726439"/>
                </a:lnTo>
                <a:lnTo>
                  <a:pt x="0" y="683259"/>
                </a:lnTo>
                <a:lnTo>
                  <a:pt x="0" y="136651"/>
                </a:lnTo>
                <a:close/>
              </a:path>
            </a:pathLst>
          </a:custGeom>
          <a:ln w="25908">
            <a:solidFill>
              <a:srgbClr val="25B7C8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/>
          <p:cNvSpPr/>
          <p:nvPr/>
        </p:nvSpPr>
        <p:spPr>
          <a:xfrm>
            <a:off x="7481316" y="1909516"/>
            <a:ext cx="1347470" cy="1197549"/>
          </a:xfrm>
          <a:custGeom>
            <a:avLst/>
            <a:gdLst/>
            <a:ahLst/>
            <a:cxnLst/>
            <a:rect l="l" t="t" r="r" b="b"/>
            <a:pathLst>
              <a:path w="1347470" h="1465579">
                <a:moveTo>
                  <a:pt x="659892" y="835914"/>
                </a:moveTo>
                <a:lnTo>
                  <a:pt x="633984" y="835914"/>
                </a:lnTo>
                <a:lnTo>
                  <a:pt x="633984" y="913638"/>
                </a:lnTo>
                <a:lnTo>
                  <a:pt x="659892" y="913638"/>
                </a:lnTo>
                <a:lnTo>
                  <a:pt x="659892" y="835914"/>
                </a:lnTo>
                <a:close/>
              </a:path>
              <a:path w="1347470" h="1465579">
                <a:moveTo>
                  <a:pt x="659892" y="732282"/>
                </a:moveTo>
                <a:lnTo>
                  <a:pt x="633984" y="732282"/>
                </a:lnTo>
                <a:lnTo>
                  <a:pt x="633984" y="810006"/>
                </a:lnTo>
                <a:lnTo>
                  <a:pt x="659892" y="810006"/>
                </a:lnTo>
                <a:lnTo>
                  <a:pt x="659892" y="732282"/>
                </a:lnTo>
                <a:close/>
              </a:path>
              <a:path w="1347470" h="1465579">
                <a:moveTo>
                  <a:pt x="1013460" y="1359408"/>
                </a:moveTo>
                <a:lnTo>
                  <a:pt x="659892" y="1011720"/>
                </a:lnTo>
                <a:lnTo>
                  <a:pt x="659892" y="939546"/>
                </a:lnTo>
                <a:lnTo>
                  <a:pt x="633984" y="939546"/>
                </a:lnTo>
                <a:lnTo>
                  <a:pt x="633984" y="1010221"/>
                </a:lnTo>
                <a:lnTo>
                  <a:pt x="278892" y="1359408"/>
                </a:lnTo>
                <a:lnTo>
                  <a:pt x="623189" y="1359408"/>
                </a:lnTo>
                <a:lnTo>
                  <a:pt x="582168" y="1400429"/>
                </a:lnTo>
                <a:lnTo>
                  <a:pt x="646938" y="1465199"/>
                </a:lnTo>
                <a:lnTo>
                  <a:pt x="711708" y="1400429"/>
                </a:lnTo>
                <a:lnTo>
                  <a:pt x="670687" y="1359408"/>
                </a:lnTo>
                <a:lnTo>
                  <a:pt x="1013460" y="1359408"/>
                </a:lnTo>
                <a:close/>
              </a:path>
              <a:path w="1347470" h="1465579">
                <a:moveTo>
                  <a:pt x="1347216" y="107188"/>
                </a:moveTo>
                <a:lnTo>
                  <a:pt x="1338783" y="65481"/>
                </a:lnTo>
                <a:lnTo>
                  <a:pt x="1315808" y="31407"/>
                </a:lnTo>
                <a:lnTo>
                  <a:pt x="1281734" y="8432"/>
                </a:lnTo>
                <a:lnTo>
                  <a:pt x="1240028" y="0"/>
                </a:lnTo>
                <a:lnTo>
                  <a:pt x="107188" y="0"/>
                </a:lnTo>
                <a:lnTo>
                  <a:pt x="65468" y="8432"/>
                </a:lnTo>
                <a:lnTo>
                  <a:pt x="31394" y="31407"/>
                </a:lnTo>
                <a:lnTo>
                  <a:pt x="8420" y="65481"/>
                </a:lnTo>
                <a:lnTo>
                  <a:pt x="0" y="107188"/>
                </a:lnTo>
                <a:lnTo>
                  <a:pt x="0" y="535940"/>
                </a:lnTo>
                <a:lnTo>
                  <a:pt x="8420" y="577659"/>
                </a:lnTo>
                <a:lnTo>
                  <a:pt x="31394" y="611733"/>
                </a:lnTo>
                <a:lnTo>
                  <a:pt x="65468" y="634707"/>
                </a:lnTo>
                <a:lnTo>
                  <a:pt x="107188" y="643128"/>
                </a:lnTo>
                <a:lnTo>
                  <a:pt x="1240028" y="643128"/>
                </a:lnTo>
                <a:lnTo>
                  <a:pt x="1281734" y="634707"/>
                </a:lnTo>
                <a:lnTo>
                  <a:pt x="1315808" y="611733"/>
                </a:lnTo>
                <a:lnTo>
                  <a:pt x="1338783" y="577659"/>
                </a:lnTo>
                <a:lnTo>
                  <a:pt x="1347216" y="535940"/>
                </a:lnTo>
                <a:lnTo>
                  <a:pt x="1347216" y="107188"/>
                </a:lnTo>
                <a:close/>
              </a:path>
            </a:pathLst>
          </a:custGeom>
          <a:solidFill>
            <a:srgbClr val="25B7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/>
          <p:cNvSpPr/>
          <p:nvPr/>
        </p:nvSpPr>
        <p:spPr>
          <a:xfrm>
            <a:off x="7760208" y="2725178"/>
            <a:ext cx="734695" cy="295236"/>
          </a:xfrm>
          <a:custGeom>
            <a:avLst/>
            <a:gdLst/>
            <a:ahLst/>
            <a:cxnLst/>
            <a:rect l="l" t="t" r="r" b="b"/>
            <a:pathLst>
              <a:path w="734695" h="361314">
                <a:moveTo>
                  <a:pt x="0" y="361188"/>
                </a:moveTo>
                <a:lnTo>
                  <a:pt x="367284" y="0"/>
                </a:lnTo>
                <a:lnTo>
                  <a:pt x="734568" y="361188"/>
                </a:lnTo>
                <a:lnTo>
                  <a:pt x="0" y="361188"/>
                </a:lnTo>
                <a:close/>
              </a:path>
            </a:pathLst>
          </a:custGeom>
          <a:ln w="12192">
            <a:solidFill>
              <a:srgbClr val="25B7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Grup 10"/>
          <p:cNvGrpSpPr/>
          <p:nvPr/>
        </p:nvGrpSpPr>
        <p:grpSpPr>
          <a:xfrm>
            <a:off x="1244932" y="3020414"/>
            <a:ext cx="13754100" cy="1856386"/>
            <a:chOff x="1251204" y="3387726"/>
            <a:chExt cx="13754100" cy="2474485"/>
          </a:xfrm>
        </p:grpSpPr>
        <p:sp>
          <p:nvSpPr>
            <p:cNvPr id="12" name="object 9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13754100" y="0"/>
                  </a:moveTo>
                  <a:lnTo>
                    <a:pt x="0" y="0"/>
                  </a:lnTo>
                  <a:lnTo>
                    <a:pt x="0" y="3028188"/>
                  </a:lnTo>
                  <a:lnTo>
                    <a:pt x="13754100" y="3028188"/>
                  </a:lnTo>
                  <a:lnTo>
                    <a:pt x="13754100" y="0"/>
                  </a:lnTo>
                  <a:close/>
                </a:path>
              </a:pathLst>
            </a:custGeom>
            <a:solidFill>
              <a:srgbClr val="25B7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0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0" y="3028188"/>
                  </a:moveTo>
                  <a:lnTo>
                    <a:pt x="13754100" y="3028188"/>
                  </a:lnTo>
                  <a:lnTo>
                    <a:pt x="13754100" y="0"/>
                  </a:lnTo>
                  <a:lnTo>
                    <a:pt x="0" y="0"/>
                  </a:lnTo>
                  <a:lnTo>
                    <a:pt x="0" y="3028188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13513308" y="0"/>
                  </a:moveTo>
                  <a:lnTo>
                    <a:pt x="0" y="0"/>
                  </a:lnTo>
                  <a:lnTo>
                    <a:pt x="0" y="2828543"/>
                  </a:lnTo>
                  <a:lnTo>
                    <a:pt x="13513308" y="2828543"/>
                  </a:lnTo>
                  <a:lnTo>
                    <a:pt x="1351330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0" y="2828543"/>
                  </a:moveTo>
                  <a:lnTo>
                    <a:pt x="13513308" y="2828543"/>
                  </a:lnTo>
                  <a:lnTo>
                    <a:pt x="13513308" y="0"/>
                  </a:lnTo>
                  <a:lnTo>
                    <a:pt x="0" y="0"/>
                  </a:lnTo>
                  <a:lnTo>
                    <a:pt x="0" y="2828543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3"/>
          <p:cNvSpPr txBox="1">
            <a:spLocks noGrp="1"/>
          </p:cNvSpPr>
          <p:nvPr>
            <p:ph type="body" idx="1"/>
          </p:nvPr>
        </p:nvSpPr>
        <p:spPr>
          <a:xfrm>
            <a:off x="660400" y="3115140"/>
            <a:ext cx="14478000" cy="986295"/>
          </a:xfrm>
          <a:prstGeom prst="rect">
            <a:avLst/>
          </a:prstGeom>
        </p:spPr>
        <p:txBody>
          <a:bodyPr vert="horz" wrap="square" lIns="0" tIns="153796" rIns="0" bIns="0" rtlCol="0">
            <a:spAutoFit/>
          </a:bodyPr>
          <a:lstStyle/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liste = [1452, 11.23, 1+2j, True, 'teknoloji', (0, -1), [5, 12],{"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class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":'V', "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section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":'A'}]</a:t>
            </a:r>
          </a:p>
          <a:p>
            <a:pPr marL="848360" marR="819785"/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for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i in liste: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print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(i,"'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nin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tipi, ",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type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(i))</a:t>
            </a:r>
            <a:endParaRPr lang="tr-TR" sz="1800" spc="-10" dirty="0">
              <a:solidFill>
                <a:srgbClr val="252525"/>
              </a:solidFill>
              <a:latin typeface="Courier New"/>
              <a:cs typeface="Courier New"/>
            </a:endParaRPr>
          </a:p>
        </p:txBody>
      </p:sp>
      <p:sp>
        <p:nvSpPr>
          <p:cNvPr id="18" name="Dikdörtgen 17"/>
          <p:cNvSpPr/>
          <p:nvPr/>
        </p:nvSpPr>
        <p:spPr>
          <a:xfrm>
            <a:off x="7883823" y="1995200"/>
            <a:ext cx="542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pc="-5" dirty="0">
                <a:solidFill>
                  <a:srgbClr val="FFFFFF"/>
                </a:solidFill>
                <a:cs typeface="Calibri"/>
              </a:rPr>
              <a:t>Kod</a:t>
            </a:r>
            <a:endParaRPr lang="tr-TR" dirty="0"/>
          </a:p>
        </p:txBody>
      </p:sp>
      <p:sp>
        <p:nvSpPr>
          <p:cNvPr id="19" name="Dikdörtgen 18"/>
          <p:cNvSpPr/>
          <p:nvPr/>
        </p:nvSpPr>
        <p:spPr>
          <a:xfrm>
            <a:off x="279400" y="533400"/>
            <a:ext cx="15544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7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- Aşağıdaki listeden her bir öğeyi ve karşılık gelen türünü yazdıran bir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programı yazın.</a:t>
            </a:r>
          </a:p>
        </p:txBody>
      </p:sp>
    </p:spTree>
    <p:extLst>
      <p:ext uri="{BB962C8B-B14F-4D97-AF65-F5344CB8AC3E}">
        <p14:creationId xmlns:p14="http://schemas.microsoft.com/office/powerpoint/2010/main" val="3677397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503425" y="2594813"/>
            <a:ext cx="163068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ndarray.ndim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72946" y="7567676"/>
            <a:ext cx="16878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ndarray.dtype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15273" y="7670393"/>
            <a:ext cx="1075690" cy="398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2450" spc="-10" dirty="0" smtClean="0">
                <a:solidFill>
                  <a:srgbClr val="FFFFFF"/>
                </a:solidFill>
                <a:latin typeface="Calibri"/>
                <a:cs typeface="Calibri"/>
              </a:rPr>
              <a:t>Konsept</a:t>
            </a:r>
            <a:endParaRPr sz="2450" dirty="0">
              <a:latin typeface="Calibri"/>
              <a:cs typeface="Calibri"/>
            </a:endParaRPr>
          </a:p>
        </p:txBody>
      </p:sp>
      <p:sp>
        <p:nvSpPr>
          <p:cNvPr id="29" name="Dikdörtgen 28"/>
          <p:cNvSpPr/>
          <p:nvPr/>
        </p:nvSpPr>
        <p:spPr>
          <a:xfrm>
            <a:off x="279400" y="533400"/>
            <a:ext cx="1554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8- 3 ve 6 hariç 0'dan 6'ya kadar tüm sayıları yazdıran bir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programı yazın.</a:t>
            </a:r>
          </a:p>
        </p:txBody>
      </p:sp>
      <p:sp>
        <p:nvSpPr>
          <p:cNvPr id="2" name="Dikdörtgen 1"/>
          <p:cNvSpPr/>
          <p:nvPr/>
        </p:nvSpPr>
        <p:spPr>
          <a:xfrm>
            <a:off x="660400" y="1981200"/>
            <a:ext cx="564513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200" dirty="0"/>
              <a:t>Not: </a:t>
            </a:r>
            <a:r>
              <a:rPr lang="tr-TR" sz="3200" dirty="0" err="1" smtClean="0"/>
              <a:t>continue</a:t>
            </a:r>
            <a:r>
              <a:rPr lang="tr-TR" sz="3200" dirty="0" smtClean="0"/>
              <a:t> </a:t>
            </a:r>
            <a:r>
              <a:rPr lang="tr-TR" sz="3200" dirty="0"/>
              <a:t>ifadesini kullanın</a:t>
            </a:r>
            <a:r>
              <a:rPr lang="tr-TR" sz="3200" dirty="0" smtClean="0"/>
              <a:t>.</a:t>
            </a:r>
          </a:p>
          <a:p>
            <a:endParaRPr lang="tr-TR" sz="3200" dirty="0"/>
          </a:p>
          <a:p>
            <a:r>
              <a:rPr lang="tr-TR" sz="3200" dirty="0" smtClean="0"/>
              <a:t>Beklenen </a:t>
            </a:r>
            <a:r>
              <a:rPr lang="tr-TR" sz="3200" dirty="0"/>
              <a:t>Çıktı : 0 1 2 4 5</a:t>
            </a:r>
          </a:p>
        </p:txBody>
      </p:sp>
    </p:spTree>
    <p:extLst>
      <p:ext uri="{BB962C8B-B14F-4D97-AF65-F5344CB8AC3E}">
        <p14:creationId xmlns:p14="http://schemas.microsoft.com/office/powerpoint/2010/main" val="3099679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503425" y="2594813"/>
            <a:ext cx="163068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ndarray.ndim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72946" y="7567676"/>
            <a:ext cx="16878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ndarray.dtype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15273" y="7670393"/>
            <a:ext cx="1075690" cy="398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2450" spc="-10" dirty="0" smtClean="0">
                <a:solidFill>
                  <a:srgbClr val="FFFFFF"/>
                </a:solidFill>
                <a:latin typeface="Calibri"/>
                <a:cs typeface="Calibri"/>
              </a:rPr>
              <a:t>Konsept</a:t>
            </a:r>
            <a:endParaRPr sz="2450" dirty="0">
              <a:latin typeface="Calibri"/>
              <a:cs typeface="Calibri"/>
            </a:endParaRPr>
          </a:p>
        </p:txBody>
      </p:sp>
      <p:sp>
        <p:nvSpPr>
          <p:cNvPr id="8" name="object 6"/>
          <p:cNvSpPr/>
          <p:nvPr/>
        </p:nvSpPr>
        <p:spPr>
          <a:xfrm>
            <a:off x="7375398" y="1828800"/>
            <a:ext cx="1559560" cy="670378"/>
          </a:xfrm>
          <a:custGeom>
            <a:avLst/>
            <a:gdLst/>
            <a:ahLst/>
            <a:cxnLst/>
            <a:rect l="l" t="t" r="r" b="b"/>
            <a:pathLst>
              <a:path w="1559559" h="820419">
                <a:moveTo>
                  <a:pt x="0" y="136651"/>
                </a:moveTo>
                <a:lnTo>
                  <a:pt x="6969" y="93472"/>
                </a:lnTo>
                <a:lnTo>
                  <a:pt x="26375" y="55961"/>
                </a:lnTo>
                <a:lnTo>
                  <a:pt x="55961" y="26375"/>
                </a:lnTo>
                <a:lnTo>
                  <a:pt x="93472" y="6969"/>
                </a:lnTo>
                <a:lnTo>
                  <a:pt x="136651" y="0"/>
                </a:lnTo>
                <a:lnTo>
                  <a:pt x="1422400" y="0"/>
                </a:lnTo>
                <a:lnTo>
                  <a:pt x="1465579" y="6969"/>
                </a:lnTo>
                <a:lnTo>
                  <a:pt x="1503090" y="26375"/>
                </a:lnTo>
                <a:lnTo>
                  <a:pt x="1532676" y="55961"/>
                </a:lnTo>
                <a:lnTo>
                  <a:pt x="1552082" y="93472"/>
                </a:lnTo>
                <a:lnTo>
                  <a:pt x="1559052" y="136651"/>
                </a:lnTo>
                <a:lnTo>
                  <a:pt x="1559052" y="683259"/>
                </a:lnTo>
                <a:lnTo>
                  <a:pt x="1552082" y="726439"/>
                </a:lnTo>
                <a:lnTo>
                  <a:pt x="1532676" y="763950"/>
                </a:lnTo>
                <a:lnTo>
                  <a:pt x="1503090" y="793536"/>
                </a:lnTo>
                <a:lnTo>
                  <a:pt x="1465579" y="812942"/>
                </a:lnTo>
                <a:lnTo>
                  <a:pt x="1422400" y="819911"/>
                </a:lnTo>
                <a:lnTo>
                  <a:pt x="136651" y="819911"/>
                </a:lnTo>
                <a:lnTo>
                  <a:pt x="93472" y="812942"/>
                </a:lnTo>
                <a:lnTo>
                  <a:pt x="55961" y="793536"/>
                </a:lnTo>
                <a:lnTo>
                  <a:pt x="26375" y="763950"/>
                </a:lnTo>
                <a:lnTo>
                  <a:pt x="6969" y="726439"/>
                </a:lnTo>
                <a:lnTo>
                  <a:pt x="0" y="683259"/>
                </a:lnTo>
                <a:lnTo>
                  <a:pt x="0" y="136651"/>
                </a:lnTo>
                <a:close/>
              </a:path>
            </a:pathLst>
          </a:custGeom>
          <a:ln w="25908">
            <a:solidFill>
              <a:srgbClr val="25B7C8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/>
          <p:cNvSpPr/>
          <p:nvPr/>
        </p:nvSpPr>
        <p:spPr>
          <a:xfrm>
            <a:off x="7481316" y="1909516"/>
            <a:ext cx="1347470" cy="1197549"/>
          </a:xfrm>
          <a:custGeom>
            <a:avLst/>
            <a:gdLst/>
            <a:ahLst/>
            <a:cxnLst/>
            <a:rect l="l" t="t" r="r" b="b"/>
            <a:pathLst>
              <a:path w="1347470" h="1465579">
                <a:moveTo>
                  <a:pt x="659892" y="835914"/>
                </a:moveTo>
                <a:lnTo>
                  <a:pt x="633984" y="835914"/>
                </a:lnTo>
                <a:lnTo>
                  <a:pt x="633984" y="913638"/>
                </a:lnTo>
                <a:lnTo>
                  <a:pt x="659892" y="913638"/>
                </a:lnTo>
                <a:lnTo>
                  <a:pt x="659892" y="835914"/>
                </a:lnTo>
                <a:close/>
              </a:path>
              <a:path w="1347470" h="1465579">
                <a:moveTo>
                  <a:pt x="659892" y="732282"/>
                </a:moveTo>
                <a:lnTo>
                  <a:pt x="633984" y="732282"/>
                </a:lnTo>
                <a:lnTo>
                  <a:pt x="633984" y="810006"/>
                </a:lnTo>
                <a:lnTo>
                  <a:pt x="659892" y="810006"/>
                </a:lnTo>
                <a:lnTo>
                  <a:pt x="659892" y="732282"/>
                </a:lnTo>
                <a:close/>
              </a:path>
              <a:path w="1347470" h="1465579">
                <a:moveTo>
                  <a:pt x="1013460" y="1359408"/>
                </a:moveTo>
                <a:lnTo>
                  <a:pt x="659892" y="1011720"/>
                </a:lnTo>
                <a:lnTo>
                  <a:pt x="659892" y="939546"/>
                </a:lnTo>
                <a:lnTo>
                  <a:pt x="633984" y="939546"/>
                </a:lnTo>
                <a:lnTo>
                  <a:pt x="633984" y="1010221"/>
                </a:lnTo>
                <a:lnTo>
                  <a:pt x="278892" y="1359408"/>
                </a:lnTo>
                <a:lnTo>
                  <a:pt x="623189" y="1359408"/>
                </a:lnTo>
                <a:lnTo>
                  <a:pt x="582168" y="1400429"/>
                </a:lnTo>
                <a:lnTo>
                  <a:pt x="646938" y="1465199"/>
                </a:lnTo>
                <a:lnTo>
                  <a:pt x="711708" y="1400429"/>
                </a:lnTo>
                <a:lnTo>
                  <a:pt x="670687" y="1359408"/>
                </a:lnTo>
                <a:lnTo>
                  <a:pt x="1013460" y="1359408"/>
                </a:lnTo>
                <a:close/>
              </a:path>
              <a:path w="1347470" h="1465579">
                <a:moveTo>
                  <a:pt x="1347216" y="107188"/>
                </a:moveTo>
                <a:lnTo>
                  <a:pt x="1338783" y="65481"/>
                </a:lnTo>
                <a:lnTo>
                  <a:pt x="1315808" y="31407"/>
                </a:lnTo>
                <a:lnTo>
                  <a:pt x="1281734" y="8432"/>
                </a:lnTo>
                <a:lnTo>
                  <a:pt x="1240028" y="0"/>
                </a:lnTo>
                <a:lnTo>
                  <a:pt x="107188" y="0"/>
                </a:lnTo>
                <a:lnTo>
                  <a:pt x="65468" y="8432"/>
                </a:lnTo>
                <a:lnTo>
                  <a:pt x="31394" y="31407"/>
                </a:lnTo>
                <a:lnTo>
                  <a:pt x="8420" y="65481"/>
                </a:lnTo>
                <a:lnTo>
                  <a:pt x="0" y="107188"/>
                </a:lnTo>
                <a:lnTo>
                  <a:pt x="0" y="535940"/>
                </a:lnTo>
                <a:lnTo>
                  <a:pt x="8420" y="577659"/>
                </a:lnTo>
                <a:lnTo>
                  <a:pt x="31394" y="611733"/>
                </a:lnTo>
                <a:lnTo>
                  <a:pt x="65468" y="634707"/>
                </a:lnTo>
                <a:lnTo>
                  <a:pt x="107188" y="643128"/>
                </a:lnTo>
                <a:lnTo>
                  <a:pt x="1240028" y="643128"/>
                </a:lnTo>
                <a:lnTo>
                  <a:pt x="1281734" y="634707"/>
                </a:lnTo>
                <a:lnTo>
                  <a:pt x="1315808" y="611733"/>
                </a:lnTo>
                <a:lnTo>
                  <a:pt x="1338783" y="577659"/>
                </a:lnTo>
                <a:lnTo>
                  <a:pt x="1347216" y="535940"/>
                </a:lnTo>
                <a:lnTo>
                  <a:pt x="1347216" y="107188"/>
                </a:lnTo>
                <a:close/>
              </a:path>
            </a:pathLst>
          </a:custGeom>
          <a:solidFill>
            <a:srgbClr val="25B7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/>
          <p:cNvSpPr/>
          <p:nvPr/>
        </p:nvSpPr>
        <p:spPr>
          <a:xfrm>
            <a:off x="7760208" y="2725178"/>
            <a:ext cx="734695" cy="295236"/>
          </a:xfrm>
          <a:custGeom>
            <a:avLst/>
            <a:gdLst/>
            <a:ahLst/>
            <a:cxnLst/>
            <a:rect l="l" t="t" r="r" b="b"/>
            <a:pathLst>
              <a:path w="734695" h="361314">
                <a:moveTo>
                  <a:pt x="0" y="361188"/>
                </a:moveTo>
                <a:lnTo>
                  <a:pt x="367284" y="0"/>
                </a:lnTo>
                <a:lnTo>
                  <a:pt x="734568" y="361188"/>
                </a:lnTo>
                <a:lnTo>
                  <a:pt x="0" y="361188"/>
                </a:lnTo>
                <a:close/>
              </a:path>
            </a:pathLst>
          </a:custGeom>
          <a:ln w="12192">
            <a:solidFill>
              <a:srgbClr val="25B7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Grup 10"/>
          <p:cNvGrpSpPr/>
          <p:nvPr/>
        </p:nvGrpSpPr>
        <p:grpSpPr>
          <a:xfrm>
            <a:off x="1244932" y="3020414"/>
            <a:ext cx="13754100" cy="1856386"/>
            <a:chOff x="1251204" y="3387726"/>
            <a:chExt cx="13754100" cy="2474485"/>
          </a:xfrm>
        </p:grpSpPr>
        <p:sp>
          <p:nvSpPr>
            <p:cNvPr id="12" name="object 9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13754100" y="0"/>
                  </a:moveTo>
                  <a:lnTo>
                    <a:pt x="0" y="0"/>
                  </a:lnTo>
                  <a:lnTo>
                    <a:pt x="0" y="3028188"/>
                  </a:lnTo>
                  <a:lnTo>
                    <a:pt x="13754100" y="3028188"/>
                  </a:lnTo>
                  <a:lnTo>
                    <a:pt x="13754100" y="0"/>
                  </a:lnTo>
                  <a:close/>
                </a:path>
              </a:pathLst>
            </a:custGeom>
            <a:solidFill>
              <a:srgbClr val="25B7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0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0" y="3028188"/>
                  </a:moveTo>
                  <a:lnTo>
                    <a:pt x="13754100" y="3028188"/>
                  </a:lnTo>
                  <a:lnTo>
                    <a:pt x="13754100" y="0"/>
                  </a:lnTo>
                  <a:lnTo>
                    <a:pt x="0" y="0"/>
                  </a:lnTo>
                  <a:lnTo>
                    <a:pt x="0" y="3028188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13513308" y="0"/>
                  </a:moveTo>
                  <a:lnTo>
                    <a:pt x="0" y="0"/>
                  </a:lnTo>
                  <a:lnTo>
                    <a:pt x="0" y="2828543"/>
                  </a:lnTo>
                  <a:lnTo>
                    <a:pt x="13513308" y="2828543"/>
                  </a:lnTo>
                  <a:lnTo>
                    <a:pt x="1351330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0" y="2828543"/>
                  </a:moveTo>
                  <a:lnTo>
                    <a:pt x="13513308" y="2828543"/>
                  </a:lnTo>
                  <a:lnTo>
                    <a:pt x="13513308" y="0"/>
                  </a:lnTo>
                  <a:lnTo>
                    <a:pt x="0" y="0"/>
                  </a:lnTo>
                  <a:lnTo>
                    <a:pt x="0" y="2828543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3"/>
          <p:cNvSpPr txBox="1">
            <a:spLocks noGrp="1"/>
          </p:cNvSpPr>
          <p:nvPr>
            <p:ph type="body" idx="1"/>
          </p:nvPr>
        </p:nvSpPr>
        <p:spPr>
          <a:xfrm>
            <a:off x="660400" y="3115140"/>
            <a:ext cx="14478000" cy="1263294"/>
          </a:xfrm>
          <a:prstGeom prst="rect">
            <a:avLst/>
          </a:prstGeom>
        </p:spPr>
        <p:txBody>
          <a:bodyPr vert="horz" wrap="square" lIns="0" tIns="153796" rIns="0" bIns="0" rtlCol="0">
            <a:spAutoFit/>
          </a:bodyPr>
          <a:lstStyle/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for x in range(6):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   if (x == 3 or x==6):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       continue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   print(</a:t>
            </a:r>
            <a:r>
              <a:rPr lang="en-US" spc="-10" dirty="0" err="1">
                <a:solidFill>
                  <a:srgbClr val="252525"/>
                </a:solidFill>
                <a:latin typeface="Courier New"/>
                <a:cs typeface="Courier New"/>
              </a:rPr>
              <a:t>x,end</a:t>
            </a:r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=' ')</a:t>
            </a:r>
            <a:endParaRPr lang="tr-TR" sz="1800" spc="-10" dirty="0">
              <a:solidFill>
                <a:srgbClr val="252525"/>
              </a:solidFill>
              <a:latin typeface="Courier New"/>
              <a:cs typeface="Courier New"/>
            </a:endParaRPr>
          </a:p>
        </p:txBody>
      </p:sp>
      <p:sp>
        <p:nvSpPr>
          <p:cNvPr id="18" name="Dikdörtgen 17"/>
          <p:cNvSpPr/>
          <p:nvPr/>
        </p:nvSpPr>
        <p:spPr>
          <a:xfrm>
            <a:off x="7883823" y="1995200"/>
            <a:ext cx="542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pc="-5" dirty="0">
                <a:solidFill>
                  <a:srgbClr val="FFFFFF"/>
                </a:solidFill>
                <a:cs typeface="Calibri"/>
              </a:rPr>
              <a:t>Kod</a:t>
            </a:r>
            <a:endParaRPr lang="tr-TR" dirty="0"/>
          </a:p>
        </p:txBody>
      </p:sp>
      <p:sp>
        <p:nvSpPr>
          <p:cNvPr id="19" name="Dikdörtgen 18"/>
          <p:cNvSpPr/>
          <p:nvPr/>
        </p:nvSpPr>
        <p:spPr>
          <a:xfrm>
            <a:off x="279400" y="533400"/>
            <a:ext cx="1554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8- 3 ve 6 hariç 0'dan 6'ya kadar tüm sayıları yazdıran bir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programı yazın.</a:t>
            </a:r>
          </a:p>
        </p:txBody>
      </p:sp>
    </p:spTree>
    <p:extLst>
      <p:ext uri="{BB962C8B-B14F-4D97-AF65-F5344CB8AC3E}">
        <p14:creationId xmlns:p14="http://schemas.microsoft.com/office/powerpoint/2010/main" val="3038486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503425" y="2594813"/>
            <a:ext cx="163068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ndarray.ndim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72946" y="7567676"/>
            <a:ext cx="16878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ndarray.dtype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15273" y="7670393"/>
            <a:ext cx="1075690" cy="398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2450" spc="-10" dirty="0" smtClean="0">
                <a:solidFill>
                  <a:srgbClr val="FFFFFF"/>
                </a:solidFill>
                <a:latin typeface="Calibri"/>
                <a:cs typeface="Calibri"/>
              </a:rPr>
              <a:t>Konsept</a:t>
            </a:r>
            <a:endParaRPr sz="2450" dirty="0">
              <a:latin typeface="Calibri"/>
              <a:cs typeface="Calibri"/>
            </a:endParaRPr>
          </a:p>
        </p:txBody>
      </p:sp>
      <p:sp>
        <p:nvSpPr>
          <p:cNvPr id="29" name="Dikdörtgen 28"/>
          <p:cNvSpPr/>
          <p:nvPr/>
        </p:nvSpPr>
        <p:spPr>
          <a:xfrm>
            <a:off x="279400" y="533400"/>
            <a:ext cx="1554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9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-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Fibonacci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serisini 0 ile 50 arasında almak için bir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programı yazınız.</a:t>
            </a:r>
          </a:p>
        </p:txBody>
      </p:sp>
      <p:sp>
        <p:nvSpPr>
          <p:cNvPr id="2" name="Dikdörtgen 1"/>
          <p:cNvSpPr/>
          <p:nvPr/>
        </p:nvSpPr>
        <p:spPr>
          <a:xfrm>
            <a:off x="355600" y="1676400"/>
            <a:ext cx="100584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/>
              <a:t>Not: </a:t>
            </a:r>
            <a:r>
              <a:rPr lang="tr-TR" sz="2800" dirty="0" err="1"/>
              <a:t>Fibonacci</a:t>
            </a:r>
            <a:r>
              <a:rPr lang="tr-TR" sz="2800" dirty="0"/>
              <a:t> Dizisi, sayı dizisidir</a:t>
            </a:r>
            <a:r>
              <a:rPr lang="tr-TR" sz="2800" dirty="0" smtClean="0"/>
              <a:t>:</a:t>
            </a:r>
          </a:p>
          <a:p>
            <a:r>
              <a:rPr lang="tr-TR" sz="2800" dirty="0" smtClean="0"/>
              <a:t>0</a:t>
            </a:r>
            <a:r>
              <a:rPr lang="tr-TR" sz="2800" dirty="0"/>
              <a:t>, 1, 1, 2, 3, 5, 8, 13, 21, </a:t>
            </a:r>
            <a:r>
              <a:rPr lang="tr-TR" sz="2800" dirty="0" smtClean="0"/>
              <a:t>....</a:t>
            </a:r>
          </a:p>
          <a:p>
            <a:r>
              <a:rPr lang="tr-TR" sz="2800" dirty="0" smtClean="0"/>
              <a:t>Sonraki </a:t>
            </a:r>
            <a:r>
              <a:rPr lang="tr-TR" sz="2800" dirty="0"/>
              <a:t>her sayı, kendisinden önceki iki sayı toplanarak bulunur</a:t>
            </a:r>
            <a:r>
              <a:rPr lang="tr-TR" sz="2800" dirty="0" smtClean="0"/>
              <a:t>.</a:t>
            </a:r>
          </a:p>
          <a:p>
            <a:r>
              <a:rPr lang="tr-TR" sz="2800" dirty="0" smtClean="0"/>
              <a:t>Beklenen </a:t>
            </a:r>
            <a:r>
              <a:rPr lang="tr-TR" sz="2800" dirty="0"/>
              <a:t>Çıktı : 1 1 2 3 5 8 13 21 34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060" y="4050506"/>
            <a:ext cx="7501803" cy="303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57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6256000" cy="914400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283067" y="4310583"/>
            <a:ext cx="6637655" cy="50654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s-ES" sz="3200" b="1" spc="65" dirty="0" smtClean="0">
                <a:solidFill>
                  <a:srgbClr val="FFFFFF"/>
                </a:solidFill>
                <a:latin typeface="Arial"/>
                <a:cs typeface="Arial"/>
              </a:rPr>
              <a:t>Koşullu </a:t>
            </a:r>
            <a:r>
              <a:rPr lang="es-ES" sz="3200" b="1" spc="65" dirty="0">
                <a:solidFill>
                  <a:srgbClr val="FFFFFF"/>
                </a:solidFill>
                <a:latin typeface="Arial"/>
                <a:cs typeface="Arial"/>
              </a:rPr>
              <a:t>İfadeler ve </a:t>
            </a:r>
            <a:r>
              <a:rPr lang="es-ES" sz="3200" b="1" spc="65" dirty="0" smtClean="0">
                <a:solidFill>
                  <a:srgbClr val="FFFFFF"/>
                </a:solidFill>
                <a:latin typeface="Arial"/>
                <a:cs typeface="Arial"/>
              </a:rPr>
              <a:t>Döngüle</a:t>
            </a:r>
            <a:r>
              <a:rPr lang="tr-TR" sz="3200" b="1" spc="65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3200" b="1" spc="65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503425" y="2594813"/>
            <a:ext cx="163068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ndarray.ndim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72946" y="7567676"/>
            <a:ext cx="16878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ndarray.dtype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15273" y="7670393"/>
            <a:ext cx="1075690" cy="398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2450" spc="-10" dirty="0" smtClean="0">
                <a:solidFill>
                  <a:srgbClr val="FFFFFF"/>
                </a:solidFill>
                <a:latin typeface="Calibri"/>
                <a:cs typeface="Calibri"/>
              </a:rPr>
              <a:t>Konsept</a:t>
            </a:r>
            <a:endParaRPr sz="2450" dirty="0">
              <a:latin typeface="Calibri"/>
              <a:cs typeface="Calibri"/>
            </a:endParaRPr>
          </a:p>
        </p:txBody>
      </p:sp>
      <p:sp>
        <p:nvSpPr>
          <p:cNvPr id="8" name="object 6"/>
          <p:cNvSpPr/>
          <p:nvPr/>
        </p:nvSpPr>
        <p:spPr>
          <a:xfrm>
            <a:off x="7375398" y="1828800"/>
            <a:ext cx="1559560" cy="670378"/>
          </a:xfrm>
          <a:custGeom>
            <a:avLst/>
            <a:gdLst/>
            <a:ahLst/>
            <a:cxnLst/>
            <a:rect l="l" t="t" r="r" b="b"/>
            <a:pathLst>
              <a:path w="1559559" h="820419">
                <a:moveTo>
                  <a:pt x="0" y="136651"/>
                </a:moveTo>
                <a:lnTo>
                  <a:pt x="6969" y="93472"/>
                </a:lnTo>
                <a:lnTo>
                  <a:pt x="26375" y="55961"/>
                </a:lnTo>
                <a:lnTo>
                  <a:pt x="55961" y="26375"/>
                </a:lnTo>
                <a:lnTo>
                  <a:pt x="93472" y="6969"/>
                </a:lnTo>
                <a:lnTo>
                  <a:pt x="136651" y="0"/>
                </a:lnTo>
                <a:lnTo>
                  <a:pt x="1422400" y="0"/>
                </a:lnTo>
                <a:lnTo>
                  <a:pt x="1465579" y="6969"/>
                </a:lnTo>
                <a:lnTo>
                  <a:pt x="1503090" y="26375"/>
                </a:lnTo>
                <a:lnTo>
                  <a:pt x="1532676" y="55961"/>
                </a:lnTo>
                <a:lnTo>
                  <a:pt x="1552082" y="93472"/>
                </a:lnTo>
                <a:lnTo>
                  <a:pt x="1559052" y="136651"/>
                </a:lnTo>
                <a:lnTo>
                  <a:pt x="1559052" y="683259"/>
                </a:lnTo>
                <a:lnTo>
                  <a:pt x="1552082" y="726439"/>
                </a:lnTo>
                <a:lnTo>
                  <a:pt x="1532676" y="763950"/>
                </a:lnTo>
                <a:lnTo>
                  <a:pt x="1503090" y="793536"/>
                </a:lnTo>
                <a:lnTo>
                  <a:pt x="1465579" y="812942"/>
                </a:lnTo>
                <a:lnTo>
                  <a:pt x="1422400" y="819911"/>
                </a:lnTo>
                <a:lnTo>
                  <a:pt x="136651" y="819911"/>
                </a:lnTo>
                <a:lnTo>
                  <a:pt x="93472" y="812942"/>
                </a:lnTo>
                <a:lnTo>
                  <a:pt x="55961" y="793536"/>
                </a:lnTo>
                <a:lnTo>
                  <a:pt x="26375" y="763950"/>
                </a:lnTo>
                <a:lnTo>
                  <a:pt x="6969" y="726439"/>
                </a:lnTo>
                <a:lnTo>
                  <a:pt x="0" y="683259"/>
                </a:lnTo>
                <a:lnTo>
                  <a:pt x="0" y="136651"/>
                </a:lnTo>
                <a:close/>
              </a:path>
            </a:pathLst>
          </a:custGeom>
          <a:ln w="25908">
            <a:solidFill>
              <a:srgbClr val="25B7C8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/>
          <p:cNvSpPr/>
          <p:nvPr/>
        </p:nvSpPr>
        <p:spPr>
          <a:xfrm>
            <a:off x="7481316" y="1909516"/>
            <a:ext cx="1347470" cy="1197549"/>
          </a:xfrm>
          <a:custGeom>
            <a:avLst/>
            <a:gdLst/>
            <a:ahLst/>
            <a:cxnLst/>
            <a:rect l="l" t="t" r="r" b="b"/>
            <a:pathLst>
              <a:path w="1347470" h="1465579">
                <a:moveTo>
                  <a:pt x="659892" y="835914"/>
                </a:moveTo>
                <a:lnTo>
                  <a:pt x="633984" y="835914"/>
                </a:lnTo>
                <a:lnTo>
                  <a:pt x="633984" y="913638"/>
                </a:lnTo>
                <a:lnTo>
                  <a:pt x="659892" y="913638"/>
                </a:lnTo>
                <a:lnTo>
                  <a:pt x="659892" y="835914"/>
                </a:lnTo>
                <a:close/>
              </a:path>
              <a:path w="1347470" h="1465579">
                <a:moveTo>
                  <a:pt x="659892" y="732282"/>
                </a:moveTo>
                <a:lnTo>
                  <a:pt x="633984" y="732282"/>
                </a:lnTo>
                <a:lnTo>
                  <a:pt x="633984" y="810006"/>
                </a:lnTo>
                <a:lnTo>
                  <a:pt x="659892" y="810006"/>
                </a:lnTo>
                <a:lnTo>
                  <a:pt x="659892" y="732282"/>
                </a:lnTo>
                <a:close/>
              </a:path>
              <a:path w="1347470" h="1465579">
                <a:moveTo>
                  <a:pt x="1013460" y="1359408"/>
                </a:moveTo>
                <a:lnTo>
                  <a:pt x="659892" y="1011720"/>
                </a:lnTo>
                <a:lnTo>
                  <a:pt x="659892" y="939546"/>
                </a:lnTo>
                <a:lnTo>
                  <a:pt x="633984" y="939546"/>
                </a:lnTo>
                <a:lnTo>
                  <a:pt x="633984" y="1010221"/>
                </a:lnTo>
                <a:lnTo>
                  <a:pt x="278892" y="1359408"/>
                </a:lnTo>
                <a:lnTo>
                  <a:pt x="623189" y="1359408"/>
                </a:lnTo>
                <a:lnTo>
                  <a:pt x="582168" y="1400429"/>
                </a:lnTo>
                <a:lnTo>
                  <a:pt x="646938" y="1465199"/>
                </a:lnTo>
                <a:lnTo>
                  <a:pt x="711708" y="1400429"/>
                </a:lnTo>
                <a:lnTo>
                  <a:pt x="670687" y="1359408"/>
                </a:lnTo>
                <a:lnTo>
                  <a:pt x="1013460" y="1359408"/>
                </a:lnTo>
                <a:close/>
              </a:path>
              <a:path w="1347470" h="1465579">
                <a:moveTo>
                  <a:pt x="1347216" y="107188"/>
                </a:moveTo>
                <a:lnTo>
                  <a:pt x="1338783" y="65481"/>
                </a:lnTo>
                <a:lnTo>
                  <a:pt x="1315808" y="31407"/>
                </a:lnTo>
                <a:lnTo>
                  <a:pt x="1281734" y="8432"/>
                </a:lnTo>
                <a:lnTo>
                  <a:pt x="1240028" y="0"/>
                </a:lnTo>
                <a:lnTo>
                  <a:pt x="107188" y="0"/>
                </a:lnTo>
                <a:lnTo>
                  <a:pt x="65468" y="8432"/>
                </a:lnTo>
                <a:lnTo>
                  <a:pt x="31394" y="31407"/>
                </a:lnTo>
                <a:lnTo>
                  <a:pt x="8420" y="65481"/>
                </a:lnTo>
                <a:lnTo>
                  <a:pt x="0" y="107188"/>
                </a:lnTo>
                <a:lnTo>
                  <a:pt x="0" y="535940"/>
                </a:lnTo>
                <a:lnTo>
                  <a:pt x="8420" y="577659"/>
                </a:lnTo>
                <a:lnTo>
                  <a:pt x="31394" y="611733"/>
                </a:lnTo>
                <a:lnTo>
                  <a:pt x="65468" y="634707"/>
                </a:lnTo>
                <a:lnTo>
                  <a:pt x="107188" y="643128"/>
                </a:lnTo>
                <a:lnTo>
                  <a:pt x="1240028" y="643128"/>
                </a:lnTo>
                <a:lnTo>
                  <a:pt x="1281734" y="634707"/>
                </a:lnTo>
                <a:lnTo>
                  <a:pt x="1315808" y="611733"/>
                </a:lnTo>
                <a:lnTo>
                  <a:pt x="1338783" y="577659"/>
                </a:lnTo>
                <a:lnTo>
                  <a:pt x="1347216" y="535940"/>
                </a:lnTo>
                <a:lnTo>
                  <a:pt x="1347216" y="107188"/>
                </a:lnTo>
                <a:close/>
              </a:path>
            </a:pathLst>
          </a:custGeom>
          <a:solidFill>
            <a:srgbClr val="25B7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/>
          <p:cNvSpPr/>
          <p:nvPr/>
        </p:nvSpPr>
        <p:spPr>
          <a:xfrm>
            <a:off x="7760208" y="2725178"/>
            <a:ext cx="734695" cy="295236"/>
          </a:xfrm>
          <a:custGeom>
            <a:avLst/>
            <a:gdLst/>
            <a:ahLst/>
            <a:cxnLst/>
            <a:rect l="l" t="t" r="r" b="b"/>
            <a:pathLst>
              <a:path w="734695" h="361314">
                <a:moveTo>
                  <a:pt x="0" y="361188"/>
                </a:moveTo>
                <a:lnTo>
                  <a:pt x="367284" y="0"/>
                </a:lnTo>
                <a:lnTo>
                  <a:pt x="734568" y="361188"/>
                </a:lnTo>
                <a:lnTo>
                  <a:pt x="0" y="361188"/>
                </a:lnTo>
                <a:close/>
              </a:path>
            </a:pathLst>
          </a:custGeom>
          <a:ln w="12192">
            <a:solidFill>
              <a:srgbClr val="25B7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Grup 10"/>
          <p:cNvGrpSpPr/>
          <p:nvPr/>
        </p:nvGrpSpPr>
        <p:grpSpPr>
          <a:xfrm>
            <a:off x="1244932" y="3020414"/>
            <a:ext cx="13754100" cy="1856386"/>
            <a:chOff x="1251204" y="3387726"/>
            <a:chExt cx="13754100" cy="2474485"/>
          </a:xfrm>
        </p:grpSpPr>
        <p:sp>
          <p:nvSpPr>
            <p:cNvPr id="12" name="object 9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13754100" y="0"/>
                  </a:moveTo>
                  <a:lnTo>
                    <a:pt x="0" y="0"/>
                  </a:lnTo>
                  <a:lnTo>
                    <a:pt x="0" y="3028188"/>
                  </a:lnTo>
                  <a:lnTo>
                    <a:pt x="13754100" y="3028188"/>
                  </a:lnTo>
                  <a:lnTo>
                    <a:pt x="13754100" y="0"/>
                  </a:lnTo>
                  <a:close/>
                </a:path>
              </a:pathLst>
            </a:custGeom>
            <a:solidFill>
              <a:srgbClr val="25B7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0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0" y="3028188"/>
                  </a:moveTo>
                  <a:lnTo>
                    <a:pt x="13754100" y="3028188"/>
                  </a:lnTo>
                  <a:lnTo>
                    <a:pt x="13754100" y="0"/>
                  </a:lnTo>
                  <a:lnTo>
                    <a:pt x="0" y="0"/>
                  </a:lnTo>
                  <a:lnTo>
                    <a:pt x="0" y="3028188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13513308" y="0"/>
                  </a:moveTo>
                  <a:lnTo>
                    <a:pt x="0" y="0"/>
                  </a:lnTo>
                  <a:lnTo>
                    <a:pt x="0" y="2828543"/>
                  </a:lnTo>
                  <a:lnTo>
                    <a:pt x="13513308" y="2828543"/>
                  </a:lnTo>
                  <a:lnTo>
                    <a:pt x="1351330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0" y="2828543"/>
                  </a:moveTo>
                  <a:lnTo>
                    <a:pt x="13513308" y="2828543"/>
                  </a:lnTo>
                  <a:lnTo>
                    <a:pt x="13513308" y="0"/>
                  </a:lnTo>
                  <a:lnTo>
                    <a:pt x="0" y="0"/>
                  </a:lnTo>
                  <a:lnTo>
                    <a:pt x="0" y="2828543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3"/>
          <p:cNvSpPr txBox="1">
            <a:spLocks noGrp="1"/>
          </p:cNvSpPr>
          <p:nvPr>
            <p:ph type="body" idx="1"/>
          </p:nvPr>
        </p:nvSpPr>
        <p:spPr>
          <a:xfrm>
            <a:off x="660400" y="3115140"/>
            <a:ext cx="14478000" cy="1263294"/>
          </a:xfrm>
          <a:prstGeom prst="rect">
            <a:avLst/>
          </a:prstGeom>
        </p:spPr>
        <p:txBody>
          <a:bodyPr vert="horz" wrap="square" lIns="0" tIns="153796" rIns="0" bIns="0" rtlCol="0">
            <a:spAutoFit/>
          </a:bodyPr>
          <a:lstStyle/>
          <a:p>
            <a:pPr marL="848360" marR="819785"/>
            <a:r>
              <a:rPr lang="es-ES" spc="-10" dirty="0">
                <a:solidFill>
                  <a:srgbClr val="252525"/>
                </a:solidFill>
                <a:latin typeface="Courier New"/>
                <a:cs typeface="Courier New"/>
              </a:rPr>
              <a:t>x,y=0,1</a:t>
            </a:r>
          </a:p>
          <a:p>
            <a:pPr marL="848360" marR="819785"/>
            <a:r>
              <a:rPr lang="es-ES" spc="-10" dirty="0">
                <a:solidFill>
                  <a:srgbClr val="252525"/>
                </a:solidFill>
                <a:latin typeface="Courier New"/>
                <a:cs typeface="Courier New"/>
              </a:rPr>
              <a:t>while y&lt;50:</a:t>
            </a:r>
          </a:p>
          <a:p>
            <a:pPr marL="848360" marR="819785"/>
            <a:r>
              <a:rPr lang="es-ES" spc="-10" dirty="0">
                <a:solidFill>
                  <a:srgbClr val="252525"/>
                </a:solidFill>
                <a:latin typeface="Courier New"/>
                <a:cs typeface="Courier New"/>
              </a:rPr>
              <a:t>    print(y)</a:t>
            </a:r>
          </a:p>
          <a:p>
            <a:pPr marL="848360" marR="819785"/>
            <a:r>
              <a:rPr lang="es-ES" spc="-10" dirty="0">
                <a:solidFill>
                  <a:srgbClr val="252525"/>
                </a:solidFill>
                <a:latin typeface="Courier New"/>
                <a:cs typeface="Courier New"/>
              </a:rPr>
              <a:t>    x,y = y,x+y</a:t>
            </a:r>
            <a:endParaRPr lang="tr-TR" sz="1800" spc="-10" dirty="0">
              <a:solidFill>
                <a:srgbClr val="252525"/>
              </a:solidFill>
              <a:latin typeface="Courier New"/>
              <a:cs typeface="Courier New"/>
            </a:endParaRPr>
          </a:p>
        </p:txBody>
      </p:sp>
      <p:sp>
        <p:nvSpPr>
          <p:cNvPr id="18" name="Dikdörtgen 17"/>
          <p:cNvSpPr/>
          <p:nvPr/>
        </p:nvSpPr>
        <p:spPr>
          <a:xfrm>
            <a:off x="7883823" y="1995200"/>
            <a:ext cx="542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pc="-5" dirty="0">
                <a:solidFill>
                  <a:srgbClr val="FFFFFF"/>
                </a:solidFill>
                <a:cs typeface="Calibri"/>
              </a:rPr>
              <a:t>Kod</a:t>
            </a:r>
            <a:endParaRPr lang="tr-TR" dirty="0"/>
          </a:p>
        </p:txBody>
      </p:sp>
      <p:sp>
        <p:nvSpPr>
          <p:cNvPr id="19" name="Dikdörtgen 18"/>
          <p:cNvSpPr/>
          <p:nvPr/>
        </p:nvSpPr>
        <p:spPr>
          <a:xfrm>
            <a:off x="279400" y="533400"/>
            <a:ext cx="1554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9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-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Fibonacci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serisini 0 ile 50 arasında almak için bir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programı yazınız.</a:t>
            </a:r>
          </a:p>
        </p:txBody>
      </p:sp>
    </p:spTree>
    <p:extLst>
      <p:ext uri="{BB962C8B-B14F-4D97-AF65-F5344CB8AC3E}">
        <p14:creationId xmlns:p14="http://schemas.microsoft.com/office/powerpoint/2010/main" val="2305968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503425" y="2594813"/>
            <a:ext cx="163068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ndarray.ndim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72946" y="7567676"/>
            <a:ext cx="16878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ndarray.dtype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15273" y="7670393"/>
            <a:ext cx="1075690" cy="398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2450" spc="-10" dirty="0" smtClean="0">
                <a:solidFill>
                  <a:srgbClr val="FFFFFF"/>
                </a:solidFill>
                <a:latin typeface="Calibri"/>
                <a:cs typeface="Calibri"/>
              </a:rPr>
              <a:t>Konsept</a:t>
            </a:r>
            <a:endParaRPr sz="2450" dirty="0">
              <a:latin typeface="Calibri"/>
              <a:cs typeface="Calibri"/>
            </a:endParaRPr>
          </a:p>
        </p:txBody>
      </p:sp>
      <p:sp>
        <p:nvSpPr>
          <p:cNvPr id="29" name="Dikdörtgen 28"/>
          <p:cNvSpPr/>
          <p:nvPr/>
        </p:nvSpPr>
        <p:spPr>
          <a:xfrm>
            <a:off x="279400" y="533400"/>
            <a:ext cx="15544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10- 1'den 50'ye kadar tamsayıları yineleyen bir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programı yazın. Üçün katları için sayı yerine </a:t>
            </a:r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"Gazi", 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beşin katları için </a:t>
            </a:r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"Teknoloji" 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yazdırın. Hem üç hem de beşin katı olan sayılar için </a:t>
            </a:r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"Gazi Teknoloji" 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yazdırın.</a:t>
            </a:r>
          </a:p>
        </p:txBody>
      </p:sp>
    </p:spTree>
    <p:extLst>
      <p:ext uri="{BB962C8B-B14F-4D97-AF65-F5344CB8AC3E}">
        <p14:creationId xmlns:p14="http://schemas.microsoft.com/office/powerpoint/2010/main" val="1563114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503425" y="2594813"/>
            <a:ext cx="163068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ndarray.ndim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72946" y="7567676"/>
            <a:ext cx="16878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ndarray.dtype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15273" y="7670393"/>
            <a:ext cx="1075690" cy="398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2450" spc="-10" dirty="0" smtClean="0">
                <a:solidFill>
                  <a:srgbClr val="FFFFFF"/>
                </a:solidFill>
                <a:latin typeface="Calibri"/>
                <a:cs typeface="Calibri"/>
              </a:rPr>
              <a:t>Konsept</a:t>
            </a:r>
            <a:endParaRPr sz="2450" dirty="0">
              <a:latin typeface="Calibri"/>
              <a:cs typeface="Calibri"/>
            </a:endParaRPr>
          </a:p>
        </p:txBody>
      </p:sp>
      <p:sp>
        <p:nvSpPr>
          <p:cNvPr id="8" name="object 6"/>
          <p:cNvSpPr/>
          <p:nvPr/>
        </p:nvSpPr>
        <p:spPr>
          <a:xfrm>
            <a:off x="7375398" y="1828800"/>
            <a:ext cx="1559560" cy="670378"/>
          </a:xfrm>
          <a:custGeom>
            <a:avLst/>
            <a:gdLst/>
            <a:ahLst/>
            <a:cxnLst/>
            <a:rect l="l" t="t" r="r" b="b"/>
            <a:pathLst>
              <a:path w="1559559" h="820419">
                <a:moveTo>
                  <a:pt x="0" y="136651"/>
                </a:moveTo>
                <a:lnTo>
                  <a:pt x="6969" y="93472"/>
                </a:lnTo>
                <a:lnTo>
                  <a:pt x="26375" y="55961"/>
                </a:lnTo>
                <a:lnTo>
                  <a:pt x="55961" y="26375"/>
                </a:lnTo>
                <a:lnTo>
                  <a:pt x="93472" y="6969"/>
                </a:lnTo>
                <a:lnTo>
                  <a:pt x="136651" y="0"/>
                </a:lnTo>
                <a:lnTo>
                  <a:pt x="1422400" y="0"/>
                </a:lnTo>
                <a:lnTo>
                  <a:pt x="1465579" y="6969"/>
                </a:lnTo>
                <a:lnTo>
                  <a:pt x="1503090" y="26375"/>
                </a:lnTo>
                <a:lnTo>
                  <a:pt x="1532676" y="55961"/>
                </a:lnTo>
                <a:lnTo>
                  <a:pt x="1552082" y="93472"/>
                </a:lnTo>
                <a:lnTo>
                  <a:pt x="1559052" y="136651"/>
                </a:lnTo>
                <a:lnTo>
                  <a:pt x="1559052" y="683259"/>
                </a:lnTo>
                <a:lnTo>
                  <a:pt x="1552082" y="726439"/>
                </a:lnTo>
                <a:lnTo>
                  <a:pt x="1532676" y="763950"/>
                </a:lnTo>
                <a:lnTo>
                  <a:pt x="1503090" y="793536"/>
                </a:lnTo>
                <a:lnTo>
                  <a:pt x="1465579" y="812942"/>
                </a:lnTo>
                <a:lnTo>
                  <a:pt x="1422400" y="819911"/>
                </a:lnTo>
                <a:lnTo>
                  <a:pt x="136651" y="819911"/>
                </a:lnTo>
                <a:lnTo>
                  <a:pt x="93472" y="812942"/>
                </a:lnTo>
                <a:lnTo>
                  <a:pt x="55961" y="793536"/>
                </a:lnTo>
                <a:lnTo>
                  <a:pt x="26375" y="763950"/>
                </a:lnTo>
                <a:lnTo>
                  <a:pt x="6969" y="726439"/>
                </a:lnTo>
                <a:lnTo>
                  <a:pt x="0" y="683259"/>
                </a:lnTo>
                <a:lnTo>
                  <a:pt x="0" y="136651"/>
                </a:lnTo>
                <a:close/>
              </a:path>
            </a:pathLst>
          </a:custGeom>
          <a:ln w="25908">
            <a:solidFill>
              <a:srgbClr val="25B7C8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/>
          <p:cNvSpPr/>
          <p:nvPr/>
        </p:nvSpPr>
        <p:spPr>
          <a:xfrm>
            <a:off x="7481316" y="1909516"/>
            <a:ext cx="1347470" cy="1197549"/>
          </a:xfrm>
          <a:custGeom>
            <a:avLst/>
            <a:gdLst/>
            <a:ahLst/>
            <a:cxnLst/>
            <a:rect l="l" t="t" r="r" b="b"/>
            <a:pathLst>
              <a:path w="1347470" h="1465579">
                <a:moveTo>
                  <a:pt x="659892" y="835914"/>
                </a:moveTo>
                <a:lnTo>
                  <a:pt x="633984" y="835914"/>
                </a:lnTo>
                <a:lnTo>
                  <a:pt x="633984" y="913638"/>
                </a:lnTo>
                <a:lnTo>
                  <a:pt x="659892" y="913638"/>
                </a:lnTo>
                <a:lnTo>
                  <a:pt x="659892" y="835914"/>
                </a:lnTo>
                <a:close/>
              </a:path>
              <a:path w="1347470" h="1465579">
                <a:moveTo>
                  <a:pt x="659892" y="732282"/>
                </a:moveTo>
                <a:lnTo>
                  <a:pt x="633984" y="732282"/>
                </a:lnTo>
                <a:lnTo>
                  <a:pt x="633984" y="810006"/>
                </a:lnTo>
                <a:lnTo>
                  <a:pt x="659892" y="810006"/>
                </a:lnTo>
                <a:lnTo>
                  <a:pt x="659892" y="732282"/>
                </a:lnTo>
                <a:close/>
              </a:path>
              <a:path w="1347470" h="1465579">
                <a:moveTo>
                  <a:pt x="1013460" y="1359408"/>
                </a:moveTo>
                <a:lnTo>
                  <a:pt x="659892" y="1011720"/>
                </a:lnTo>
                <a:lnTo>
                  <a:pt x="659892" y="939546"/>
                </a:lnTo>
                <a:lnTo>
                  <a:pt x="633984" y="939546"/>
                </a:lnTo>
                <a:lnTo>
                  <a:pt x="633984" y="1010221"/>
                </a:lnTo>
                <a:lnTo>
                  <a:pt x="278892" y="1359408"/>
                </a:lnTo>
                <a:lnTo>
                  <a:pt x="623189" y="1359408"/>
                </a:lnTo>
                <a:lnTo>
                  <a:pt x="582168" y="1400429"/>
                </a:lnTo>
                <a:lnTo>
                  <a:pt x="646938" y="1465199"/>
                </a:lnTo>
                <a:lnTo>
                  <a:pt x="711708" y="1400429"/>
                </a:lnTo>
                <a:lnTo>
                  <a:pt x="670687" y="1359408"/>
                </a:lnTo>
                <a:lnTo>
                  <a:pt x="1013460" y="1359408"/>
                </a:lnTo>
                <a:close/>
              </a:path>
              <a:path w="1347470" h="1465579">
                <a:moveTo>
                  <a:pt x="1347216" y="107188"/>
                </a:moveTo>
                <a:lnTo>
                  <a:pt x="1338783" y="65481"/>
                </a:lnTo>
                <a:lnTo>
                  <a:pt x="1315808" y="31407"/>
                </a:lnTo>
                <a:lnTo>
                  <a:pt x="1281734" y="8432"/>
                </a:lnTo>
                <a:lnTo>
                  <a:pt x="1240028" y="0"/>
                </a:lnTo>
                <a:lnTo>
                  <a:pt x="107188" y="0"/>
                </a:lnTo>
                <a:lnTo>
                  <a:pt x="65468" y="8432"/>
                </a:lnTo>
                <a:lnTo>
                  <a:pt x="31394" y="31407"/>
                </a:lnTo>
                <a:lnTo>
                  <a:pt x="8420" y="65481"/>
                </a:lnTo>
                <a:lnTo>
                  <a:pt x="0" y="107188"/>
                </a:lnTo>
                <a:lnTo>
                  <a:pt x="0" y="535940"/>
                </a:lnTo>
                <a:lnTo>
                  <a:pt x="8420" y="577659"/>
                </a:lnTo>
                <a:lnTo>
                  <a:pt x="31394" y="611733"/>
                </a:lnTo>
                <a:lnTo>
                  <a:pt x="65468" y="634707"/>
                </a:lnTo>
                <a:lnTo>
                  <a:pt x="107188" y="643128"/>
                </a:lnTo>
                <a:lnTo>
                  <a:pt x="1240028" y="643128"/>
                </a:lnTo>
                <a:lnTo>
                  <a:pt x="1281734" y="634707"/>
                </a:lnTo>
                <a:lnTo>
                  <a:pt x="1315808" y="611733"/>
                </a:lnTo>
                <a:lnTo>
                  <a:pt x="1338783" y="577659"/>
                </a:lnTo>
                <a:lnTo>
                  <a:pt x="1347216" y="535940"/>
                </a:lnTo>
                <a:lnTo>
                  <a:pt x="1347216" y="107188"/>
                </a:lnTo>
                <a:close/>
              </a:path>
            </a:pathLst>
          </a:custGeom>
          <a:solidFill>
            <a:srgbClr val="25B7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/>
          <p:cNvSpPr/>
          <p:nvPr/>
        </p:nvSpPr>
        <p:spPr>
          <a:xfrm>
            <a:off x="7760208" y="2725178"/>
            <a:ext cx="734695" cy="295236"/>
          </a:xfrm>
          <a:custGeom>
            <a:avLst/>
            <a:gdLst/>
            <a:ahLst/>
            <a:cxnLst/>
            <a:rect l="l" t="t" r="r" b="b"/>
            <a:pathLst>
              <a:path w="734695" h="361314">
                <a:moveTo>
                  <a:pt x="0" y="361188"/>
                </a:moveTo>
                <a:lnTo>
                  <a:pt x="367284" y="0"/>
                </a:lnTo>
                <a:lnTo>
                  <a:pt x="734568" y="361188"/>
                </a:lnTo>
                <a:lnTo>
                  <a:pt x="0" y="361188"/>
                </a:lnTo>
                <a:close/>
              </a:path>
            </a:pathLst>
          </a:custGeom>
          <a:ln w="12192">
            <a:solidFill>
              <a:srgbClr val="25B7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Grup 10"/>
          <p:cNvGrpSpPr/>
          <p:nvPr/>
        </p:nvGrpSpPr>
        <p:grpSpPr>
          <a:xfrm>
            <a:off x="1244932" y="3020414"/>
            <a:ext cx="13754100" cy="3532786"/>
            <a:chOff x="1251204" y="3387726"/>
            <a:chExt cx="13754100" cy="2474485"/>
          </a:xfrm>
        </p:grpSpPr>
        <p:sp>
          <p:nvSpPr>
            <p:cNvPr id="12" name="object 9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13754100" y="0"/>
                  </a:moveTo>
                  <a:lnTo>
                    <a:pt x="0" y="0"/>
                  </a:lnTo>
                  <a:lnTo>
                    <a:pt x="0" y="3028188"/>
                  </a:lnTo>
                  <a:lnTo>
                    <a:pt x="13754100" y="3028188"/>
                  </a:lnTo>
                  <a:lnTo>
                    <a:pt x="13754100" y="0"/>
                  </a:lnTo>
                  <a:close/>
                </a:path>
              </a:pathLst>
            </a:custGeom>
            <a:solidFill>
              <a:srgbClr val="25B7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0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0" y="3028188"/>
                  </a:moveTo>
                  <a:lnTo>
                    <a:pt x="13754100" y="3028188"/>
                  </a:lnTo>
                  <a:lnTo>
                    <a:pt x="13754100" y="0"/>
                  </a:lnTo>
                  <a:lnTo>
                    <a:pt x="0" y="0"/>
                  </a:lnTo>
                  <a:lnTo>
                    <a:pt x="0" y="3028188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13513308" y="0"/>
                  </a:moveTo>
                  <a:lnTo>
                    <a:pt x="0" y="0"/>
                  </a:lnTo>
                  <a:lnTo>
                    <a:pt x="0" y="2828543"/>
                  </a:lnTo>
                  <a:lnTo>
                    <a:pt x="13513308" y="2828543"/>
                  </a:lnTo>
                  <a:lnTo>
                    <a:pt x="1351330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0" y="2828543"/>
                  </a:moveTo>
                  <a:lnTo>
                    <a:pt x="13513308" y="2828543"/>
                  </a:lnTo>
                  <a:lnTo>
                    <a:pt x="13513308" y="0"/>
                  </a:lnTo>
                  <a:lnTo>
                    <a:pt x="0" y="0"/>
                  </a:lnTo>
                  <a:lnTo>
                    <a:pt x="0" y="2828543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3"/>
          <p:cNvSpPr txBox="1">
            <a:spLocks noGrp="1"/>
          </p:cNvSpPr>
          <p:nvPr>
            <p:ph type="body" idx="1"/>
          </p:nvPr>
        </p:nvSpPr>
        <p:spPr>
          <a:xfrm>
            <a:off x="660400" y="3115140"/>
            <a:ext cx="14478000" cy="3202286"/>
          </a:xfrm>
          <a:prstGeom prst="rect">
            <a:avLst/>
          </a:prstGeom>
        </p:spPr>
        <p:txBody>
          <a:bodyPr vert="horz" wrap="square" lIns="0" tIns="153796" rIns="0" bIns="0" rtlCol="0">
            <a:spAutoFit/>
          </a:bodyPr>
          <a:lstStyle/>
          <a:p>
            <a:pPr marL="848360" marR="819785"/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for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i in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range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(51):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if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i%3==0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and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i%5==0: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    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print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("Gazi Teknoloji")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    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continue</a:t>
            </a:r>
            <a:endParaRPr lang="tr-TR" spc="-10" dirty="0">
              <a:solidFill>
                <a:srgbClr val="252525"/>
              </a:solidFill>
              <a:latin typeface="Courier New"/>
              <a:cs typeface="Courier New"/>
            </a:endParaRP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 elif i%3==0: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    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print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("Gazi")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    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continue</a:t>
            </a:r>
            <a:endParaRPr lang="tr-TR" spc="-10" dirty="0">
              <a:solidFill>
                <a:srgbClr val="252525"/>
              </a:solidFill>
              <a:latin typeface="Courier New"/>
              <a:cs typeface="Courier New"/>
            </a:endParaRP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 elif i%5==0: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    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print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("Teknoloji")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    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continue</a:t>
            </a:r>
            <a:endParaRPr lang="tr-TR" spc="-10" dirty="0">
              <a:solidFill>
                <a:srgbClr val="252525"/>
              </a:solidFill>
              <a:latin typeface="Courier New"/>
              <a:cs typeface="Courier New"/>
            </a:endParaRP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print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(i)</a:t>
            </a:r>
            <a:endParaRPr lang="tr-TR" sz="1800" spc="-10" dirty="0">
              <a:solidFill>
                <a:srgbClr val="252525"/>
              </a:solidFill>
              <a:latin typeface="Courier New"/>
              <a:cs typeface="Courier New"/>
            </a:endParaRPr>
          </a:p>
        </p:txBody>
      </p:sp>
      <p:sp>
        <p:nvSpPr>
          <p:cNvPr id="18" name="Dikdörtgen 17"/>
          <p:cNvSpPr/>
          <p:nvPr/>
        </p:nvSpPr>
        <p:spPr>
          <a:xfrm>
            <a:off x="7883823" y="1995200"/>
            <a:ext cx="542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pc="-5" dirty="0">
                <a:solidFill>
                  <a:srgbClr val="FFFFFF"/>
                </a:solidFill>
                <a:cs typeface="Calibri"/>
              </a:rPr>
              <a:t>Kod</a:t>
            </a:r>
            <a:endParaRPr lang="tr-TR" dirty="0"/>
          </a:p>
        </p:txBody>
      </p:sp>
      <p:sp>
        <p:nvSpPr>
          <p:cNvPr id="19" name="Dikdörtgen 18"/>
          <p:cNvSpPr/>
          <p:nvPr/>
        </p:nvSpPr>
        <p:spPr>
          <a:xfrm>
            <a:off x="279400" y="533400"/>
            <a:ext cx="15544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10- 1'den 50'ye kadar tamsayıları yineleyen bir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programı yazın. Üçün katları için sayı yerine </a:t>
            </a:r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"Gazi", 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beşin katları için </a:t>
            </a:r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"Teknoloji" 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yazdırın. Hem üç hem de beşin katı olan sayılar için </a:t>
            </a:r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"Gazi Teknoloji" 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yazdırın.</a:t>
            </a:r>
          </a:p>
        </p:txBody>
      </p:sp>
    </p:spTree>
    <p:extLst>
      <p:ext uri="{BB962C8B-B14F-4D97-AF65-F5344CB8AC3E}">
        <p14:creationId xmlns:p14="http://schemas.microsoft.com/office/powerpoint/2010/main" val="32092597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503425" y="2594813"/>
            <a:ext cx="163068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ndarray.ndim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72946" y="7567676"/>
            <a:ext cx="16878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ndarray.dtype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15273" y="7670393"/>
            <a:ext cx="1075690" cy="398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2450" spc="-10" dirty="0" smtClean="0">
                <a:solidFill>
                  <a:srgbClr val="FFFFFF"/>
                </a:solidFill>
                <a:latin typeface="Calibri"/>
                <a:cs typeface="Calibri"/>
              </a:rPr>
              <a:t>Konsept</a:t>
            </a:r>
            <a:endParaRPr sz="2450" dirty="0">
              <a:latin typeface="Calibri"/>
              <a:cs typeface="Calibri"/>
            </a:endParaRPr>
          </a:p>
        </p:txBody>
      </p:sp>
      <p:sp>
        <p:nvSpPr>
          <p:cNvPr id="29" name="Dikdörtgen 28"/>
          <p:cNvSpPr/>
          <p:nvPr/>
        </p:nvSpPr>
        <p:spPr>
          <a:xfrm>
            <a:off x="279400" y="533400"/>
            <a:ext cx="15544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11- Girdi olarak m (satır) ve n (sütun) olmak üzere iki rakamı alan ve iki boyutlu bir dizi oluşturan bir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programı yazınız. Dizinin i. satırı ve j. sütunundaki eleman değeri i*j olmalıdır.</a:t>
            </a:r>
          </a:p>
        </p:txBody>
      </p:sp>
      <p:sp>
        <p:nvSpPr>
          <p:cNvPr id="2" name="Dikdörtgen 1"/>
          <p:cNvSpPr/>
          <p:nvPr/>
        </p:nvSpPr>
        <p:spPr>
          <a:xfrm>
            <a:off x="508000" y="2436429"/>
            <a:ext cx="10972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600" dirty="0"/>
              <a:t>Not </a:t>
            </a:r>
            <a:r>
              <a:rPr lang="tr-TR" sz="3600" dirty="0" smtClean="0"/>
              <a:t>:</a:t>
            </a:r>
          </a:p>
          <a:p>
            <a:r>
              <a:rPr lang="tr-TR" sz="3600" dirty="0" smtClean="0"/>
              <a:t>i </a:t>
            </a:r>
            <a:r>
              <a:rPr lang="tr-TR" sz="3600" dirty="0"/>
              <a:t>= 0,1.., </a:t>
            </a:r>
            <a:r>
              <a:rPr lang="tr-TR" sz="3600" dirty="0" smtClean="0"/>
              <a:t>m-1</a:t>
            </a:r>
          </a:p>
          <a:p>
            <a:r>
              <a:rPr lang="tr-TR" sz="3600" dirty="0" smtClean="0"/>
              <a:t>j </a:t>
            </a:r>
            <a:r>
              <a:rPr lang="tr-TR" sz="3600" dirty="0"/>
              <a:t>= 0,1, n-1</a:t>
            </a:r>
            <a:r>
              <a:rPr lang="tr-TR" sz="3600" dirty="0" smtClean="0"/>
              <a:t>.</a:t>
            </a:r>
          </a:p>
          <a:p>
            <a:endParaRPr lang="tr-TR" sz="3600" dirty="0"/>
          </a:p>
          <a:p>
            <a:r>
              <a:rPr lang="tr-TR" sz="3600" dirty="0" smtClean="0"/>
              <a:t>Test </a:t>
            </a:r>
            <a:r>
              <a:rPr lang="tr-TR" sz="3600" dirty="0"/>
              <a:t>Verileri : Satırlar = 3, Sütunlar = </a:t>
            </a:r>
            <a:r>
              <a:rPr lang="tr-TR" sz="3600" dirty="0" smtClean="0"/>
              <a:t>4</a:t>
            </a:r>
          </a:p>
          <a:p>
            <a:r>
              <a:rPr lang="tr-TR" sz="3600" dirty="0" smtClean="0"/>
              <a:t>Beklenen </a:t>
            </a:r>
            <a:r>
              <a:rPr lang="tr-TR" sz="3600" dirty="0"/>
              <a:t>Sonuç : [[0, 0, 0, 0], [0, 1, 2, 3], [0, 2, 4, 6]]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6399" y="1905000"/>
            <a:ext cx="5075193" cy="566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837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503425" y="2594813"/>
            <a:ext cx="163068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ndarray.ndim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72946" y="7567676"/>
            <a:ext cx="16878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ndarray.dtype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15273" y="7670393"/>
            <a:ext cx="1075690" cy="398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2450" spc="-10" dirty="0" smtClean="0">
                <a:solidFill>
                  <a:srgbClr val="FFFFFF"/>
                </a:solidFill>
                <a:latin typeface="Calibri"/>
                <a:cs typeface="Calibri"/>
              </a:rPr>
              <a:t>Konsept</a:t>
            </a:r>
            <a:endParaRPr sz="2450" dirty="0">
              <a:latin typeface="Calibri"/>
              <a:cs typeface="Calibri"/>
            </a:endParaRPr>
          </a:p>
        </p:txBody>
      </p:sp>
      <p:sp>
        <p:nvSpPr>
          <p:cNvPr id="8" name="object 6"/>
          <p:cNvSpPr/>
          <p:nvPr/>
        </p:nvSpPr>
        <p:spPr>
          <a:xfrm>
            <a:off x="7375398" y="1828800"/>
            <a:ext cx="1559560" cy="670378"/>
          </a:xfrm>
          <a:custGeom>
            <a:avLst/>
            <a:gdLst/>
            <a:ahLst/>
            <a:cxnLst/>
            <a:rect l="l" t="t" r="r" b="b"/>
            <a:pathLst>
              <a:path w="1559559" h="820419">
                <a:moveTo>
                  <a:pt x="0" y="136651"/>
                </a:moveTo>
                <a:lnTo>
                  <a:pt x="6969" y="93472"/>
                </a:lnTo>
                <a:lnTo>
                  <a:pt x="26375" y="55961"/>
                </a:lnTo>
                <a:lnTo>
                  <a:pt x="55961" y="26375"/>
                </a:lnTo>
                <a:lnTo>
                  <a:pt x="93472" y="6969"/>
                </a:lnTo>
                <a:lnTo>
                  <a:pt x="136651" y="0"/>
                </a:lnTo>
                <a:lnTo>
                  <a:pt x="1422400" y="0"/>
                </a:lnTo>
                <a:lnTo>
                  <a:pt x="1465579" y="6969"/>
                </a:lnTo>
                <a:lnTo>
                  <a:pt x="1503090" y="26375"/>
                </a:lnTo>
                <a:lnTo>
                  <a:pt x="1532676" y="55961"/>
                </a:lnTo>
                <a:lnTo>
                  <a:pt x="1552082" y="93472"/>
                </a:lnTo>
                <a:lnTo>
                  <a:pt x="1559052" y="136651"/>
                </a:lnTo>
                <a:lnTo>
                  <a:pt x="1559052" y="683259"/>
                </a:lnTo>
                <a:lnTo>
                  <a:pt x="1552082" y="726439"/>
                </a:lnTo>
                <a:lnTo>
                  <a:pt x="1532676" y="763950"/>
                </a:lnTo>
                <a:lnTo>
                  <a:pt x="1503090" y="793536"/>
                </a:lnTo>
                <a:lnTo>
                  <a:pt x="1465579" y="812942"/>
                </a:lnTo>
                <a:lnTo>
                  <a:pt x="1422400" y="819911"/>
                </a:lnTo>
                <a:lnTo>
                  <a:pt x="136651" y="819911"/>
                </a:lnTo>
                <a:lnTo>
                  <a:pt x="93472" y="812942"/>
                </a:lnTo>
                <a:lnTo>
                  <a:pt x="55961" y="793536"/>
                </a:lnTo>
                <a:lnTo>
                  <a:pt x="26375" y="763950"/>
                </a:lnTo>
                <a:lnTo>
                  <a:pt x="6969" y="726439"/>
                </a:lnTo>
                <a:lnTo>
                  <a:pt x="0" y="683259"/>
                </a:lnTo>
                <a:lnTo>
                  <a:pt x="0" y="136651"/>
                </a:lnTo>
                <a:close/>
              </a:path>
            </a:pathLst>
          </a:custGeom>
          <a:ln w="25908">
            <a:solidFill>
              <a:srgbClr val="25B7C8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/>
          <p:cNvSpPr/>
          <p:nvPr/>
        </p:nvSpPr>
        <p:spPr>
          <a:xfrm>
            <a:off x="7481316" y="1909516"/>
            <a:ext cx="1347470" cy="1197549"/>
          </a:xfrm>
          <a:custGeom>
            <a:avLst/>
            <a:gdLst/>
            <a:ahLst/>
            <a:cxnLst/>
            <a:rect l="l" t="t" r="r" b="b"/>
            <a:pathLst>
              <a:path w="1347470" h="1465579">
                <a:moveTo>
                  <a:pt x="659892" y="835914"/>
                </a:moveTo>
                <a:lnTo>
                  <a:pt x="633984" y="835914"/>
                </a:lnTo>
                <a:lnTo>
                  <a:pt x="633984" y="913638"/>
                </a:lnTo>
                <a:lnTo>
                  <a:pt x="659892" y="913638"/>
                </a:lnTo>
                <a:lnTo>
                  <a:pt x="659892" y="835914"/>
                </a:lnTo>
                <a:close/>
              </a:path>
              <a:path w="1347470" h="1465579">
                <a:moveTo>
                  <a:pt x="659892" y="732282"/>
                </a:moveTo>
                <a:lnTo>
                  <a:pt x="633984" y="732282"/>
                </a:lnTo>
                <a:lnTo>
                  <a:pt x="633984" y="810006"/>
                </a:lnTo>
                <a:lnTo>
                  <a:pt x="659892" y="810006"/>
                </a:lnTo>
                <a:lnTo>
                  <a:pt x="659892" y="732282"/>
                </a:lnTo>
                <a:close/>
              </a:path>
              <a:path w="1347470" h="1465579">
                <a:moveTo>
                  <a:pt x="1013460" y="1359408"/>
                </a:moveTo>
                <a:lnTo>
                  <a:pt x="659892" y="1011720"/>
                </a:lnTo>
                <a:lnTo>
                  <a:pt x="659892" y="939546"/>
                </a:lnTo>
                <a:lnTo>
                  <a:pt x="633984" y="939546"/>
                </a:lnTo>
                <a:lnTo>
                  <a:pt x="633984" y="1010221"/>
                </a:lnTo>
                <a:lnTo>
                  <a:pt x="278892" y="1359408"/>
                </a:lnTo>
                <a:lnTo>
                  <a:pt x="623189" y="1359408"/>
                </a:lnTo>
                <a:lnTo>
                  <a:pt x="582168" y="1400429"/>
                </a:lnTo>
                <a:lnTo>
                  <a:pt x="646938" y="1465199"/>
                </a:lnTo>
                <a:lnTo>
                  <a:pt x="711708" y="1400429"/>
                </a:lnTo>
                <a:lnTo>
                  <a:pt x="670687" y="1359408"/>
                </a:lnTo>
                <a:lnTo>
                  <a:pt x="1013460" y="1359408"/>
                </a:lnTo>
                <a:close/>
              </a:path>
              <a:path w="1347470" h="1465579">
                <a:moveTo>
                  <a:pt x="1347216" y="107188"/>
                </a:moveTo>
                <a:lnTo>
                  <a:pt x="1338783" y="65481"/>
                </a:lnTo>
                <a:lnTo>
                  <a:pt x="1315808" y="31407"/>
                </a:lnTo>
                <a:lnTo>
                  <a:pt x="1281734" y="8432"/>
                </a:lnTo>
                <a:lnTo>
                  <a:pt x="1240028" y="0"/>
                </a:lnTo>
                <a:lnTo>
                  <a:pt x="107188" y="0"/>
                </a:lnTo>
                <a:lnTo>
                  <a:pt x="65468" y="8432"/>
                </a:lnTo>
                <a:lnTo>
                  <a:pt x="31394" y="31407"/>
                </a:lnTo>
                <a:lnTo>
                  <a:pt x="8420" y="65481"/>
                </a:lnTo>
                <a:lnTo>
                  <a:pt x="0" y="107188"/>
                </a:lnTo>
                <a:lnTo>
                  <a:pt x="0" y="535940"/>
                </a:lnTo>
                <a:lnTo>
                  <a:pt x="8420" y="577659"/>
                </a:lnTo>
                <a:lnTo>
                  <a:pt x="31394" y="611733"/>
                </a:lnTo>
                <a:lnTo>
                  <a:pt x="65468" y="634707"/>
                </a:lnTo>
                <a:lnTo>
                  <a:pt x="107188" y="643128"/>
                </a:lnTo>
                <a:lnTo>
                  <a:pt x="1240028" y="643128"/>
                </a:lnTo>
                <a:lnTo>
                  <a:pt x="1281734" y="634707"/>
                </a:lnTo>
                <a:lnTo>
                  <a:pt x="1315808" y="611733"/>
                </a:lnTo>
                <a:lnTo>
                  <a:pt x="1338783" y="577659"/>
                </a:lnTo>
                <a:lnTo>
                  <a:pt x="1347216" y="535940"/>
                </a:lnTo>
                <a:lnTo>
                  <a:pt x="1347216" y="107188"/>
                </a:lnTo>
                <a:close/>
              </a:path>
            </a:pathLst>
          </a:custGeom>
          <a:solidFill>
            <a:srgbClr val="25B7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/>
          <p:cNvSpPr/>
          <p:nvPr/>
        </p:nvSpPr>
        <p:spPr>
          <a:xfrm>
            <a:off x="7760208" y="2725178"/>
            <a:ext cx="734695" cy="295236"/>
          </a:xfrm>
          <a:custGeom>
            <a:avLst/>
            <a:gdLst/>
            <a:ahLst/>
            <a:cxnLst/>
            <a:rect l="l" t="t" r="r" b="b"/>
            <a:pathLst>
              <a:path w="734695" h="361314">
                <a:moveTo>
                  <a:pt x="0" y="361188"/>
                </a:moveTo>
                <a:lnTo>
                  <a:pt x="367284" y="0"/>
                </a:lnTo>
                <a:lnTo>
                  <a:pt x="734568" y="361188"/>
                </a:lnTo>
                <a:lnTo>
                  <a:pt x="0" y="361188"/>
                </a:lnTo>
                <a:close/>
              </a:path>
            </a:pathLst>
          </a:custGeom>
          <a:ln w="12192">
            <a:solidFill>
              <a:srgbClr val="25B7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Grup 10"/>
          <p:cNvGrpSpPr/>
          <p:nvPr/>
        </p:nvGrpSpPr>
        <p:grpSpPr>
          <a:xfrm>
            <a:off x="1244932" y="3020414"/>
            <a:ext cx="13754100" cy="3456586"/>
            <a:chOff x="1251204" y="3387726"/>
            <a:chExt cx="13754100" cy="2474485"/>
          </a:xfrm>
        </p:grpSpPr>
        <p:sp>
          <p:nvSpPr>
            <p:cNvPr id="12" name="object 9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13754100" y="0"/>
                  </a:moveTo>
                  <a:lnTo>
                    <a:pt x="0" y="0"/>
                  </a:lnTo>
                  <a:lnTo>
                    <a:pt x="0" y="3028188"/>
                  </a:lnTo>
                  <a:lnTo>
                    <a:pt x="13754100" y="3028188"/>
                  </a:lnTo>
                  <a:lnTo>
                    <a:pt x="13754100" y="0"/>
                  </a:lnTo>
                  <a:close/>
                </a:path>
              </a:pathLst>
            </a:custGeom>
            <a:solidFill>
              <a:srgbClr val="25B7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0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0" y="3028188"/>
                  </a:moveTo>
                  <a:lnTo>
                    <a:pt x="13754100" y="3028188"/>
                  </a:lnTo>
                  <a:lnTo>
                    <a:pt x="13754100" y="0"/>
                  </a:lnTo>
                  <a:lnTo>
                    <a:pt x="0" y="0"/>
                  </a:lnTo>
                  <a:lnTo>
                    <a:pt x="0" y="3028188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13513308" y="0"/>
                  </a:moveTo>
                  <a:lnTo>
                    <a:pt x="0" y="0"/>
                  </a:lnTo>
                  <a:lnTo>
                    <a:pt x="0" y="2828543"/>
                  </a:lnTo>
                  <a:lnTo>
                    <a:pt x="13513308" y="2828543"/>
                  </a:lnTo>
                  <a:lnTo>
                    <a:pt x="1351330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0" y="2828543"/>
                  </a:moveTo>
                  <a:lnTo>
                    <a:pt x="13513308" y="2828543"/>
                  </a:lnTo>
                  <a:lnTo>
                    <a:pt x="13513308" y="0"/>
                  </a:lnTo>
                  <a:lnTo>
                    <a:pt x="0" y="0"/>
                  </a:lnTo>
                  <a:lnTo>
                    <a:pt x="0" y="2828543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3"/>
          <p:cNvSpPr txBox="1">
            <a:spLocks noGrp="1"/>
          </p:cNvSpPr>
          <p:nvPr>
            <p:ph type="body" idx="1"/>
          </p:nvPr>
        </p:nvSpPr>
        <p:spPr>
          <a:xfrm>
            <a:off x="660400" y="3115140"/>
            <a:ext cx="14478000" cy="3202286"/>
          </a:xfrm>
          <a:prstGeom prst="rect">
            <a:avLst/>
          </a:prstGeom>
        </p:spPr>
        <p:txBody>
          <a:bodyPr vert="horz" wrap="square" lIns="0" tIns="153796" rIns="0" bIns="0" rtlCol="0">
            <a:spAutoFit/>
          </a:bodyPr>
          <a:lstStyle/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satır =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int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input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("Satır sayısını giriniz: "))</a:t>
            </a:r>
          </a:p>
          <a:p>
            <a:pPr marL="848360" marR="819785"/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sutun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=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int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input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("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Sutun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sayısını giriniz: "))</a:t>
            </a:r>
          </a:p>
          <a:p>
            <a:pPr marL="848360" marR="819785"/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coklu_liste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=[]</a:t>
            </a:r>
          </a:p>
          <a:p>
            <a:pPr marL="848360" marR="819785"/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for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i in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range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(satır):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coklu_liste.extend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([[]])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for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j in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range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sutun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):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    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coklu_liste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[i].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append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(0)</a:t>
            </a:r>
          </a:p>
          <a:p>
            <a:pPr marL="848360" marR="819785"/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for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i in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range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(satır):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for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j in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range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sutun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):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    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coklu_liste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[i][j]= i*j</a:t>
            </a:r>
          </a:p>
          <a:p>
            <a:pPr marL="848360" marR="819785"/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print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coklu_liste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lang="tr-TR" sz="1800" spc="-10" dirty="0">
              <a:solidFill>
                <a:srgbClr val="252525"/>
              </a:solidFill>
              <a:latin typeface="Courier New"/>
              <a:cs typeface="Courier New"/>
            </a:endParaRPr>
          </a:p>
        </p:txBody>
      </p:sp>
      <p:sp>
        <p:nvSpPr>
          <p:cNvPr id="18" name="Dikdörtgen 17"/>
          <p:cNvSpPr/>
          <p:nvPr/>
        </p:nvSpPr>
        <p:spPr>
          <a:xfrm>
            <a:off x="7883823" y="1995200"/>
            <a:ext cx="542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pc="-5" dirty="0">
                <a:solidFill>
                  <a:srgbClr val="FFFFFF"/>
                </a:solidFill>
                <a:cs typeface="Calibri"/>
              </a:rPr>
              <a:t>Kod</a:t>
            </a:r>
            <a:endParaRPr lang="tr-TR" dirty="0"/>
          </a:p>
        </p:txBody>
      </p:sp>
      <p:sp>
        <p:nvSpPr>
          <p:cNvPr id="19" name="Dikdörtgen 18"/>
          <p:cNvSpPr/>
          <p:nvPr/>
        </p:nvSpPr>
        <p:spPr>
          <a:xfrm>
            <a:off x="279400" y="533400"/>
            <a:ext cx="15544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11- Girdi olarak m (satır) ve n (sütun) olmak üzere iki rakamı alan ve iki boyutlu bir dizi oluşturan bir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programı yazınız. Dizinin i. satırı ve j. sütunundaki eleman değeri i*j olmalıdır.</a:t>
            </a:r>
          </a:p>
        </p:txBody>
      </p:sp>
    </p:spTree>
    <p:extLst>
      <p:ext uri="{BB962C8B-B14F-4D97-AF65-F5344CB8AC3E}">
        <p14:creationId xmlns:p14="http://schemas.microsoft.com/office/powerpoint/2010/main" val="2098851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1472946" y="7567676"/>
            <a:ext cx="16878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ndarray.dtype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15273" y="7670393"/>
            <a:ext cx="1075690" cy="398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2450" spc="-10" dirty="0" smtClean="0">
                <a:solidFill>
                  <a:srgbClr val="FFFFFF"/>
                </a:solidFill>
                <a:latin typeface="Calibri"/>
                <a:cs typeface="Calibri"/>
              </a:rPr>
              <a:t>Konsept</a:t>
            </a:r>
            <a:endParaRPr sz="2450" dirty="0">
              <a:latin typeface="Calibri"/>
              <a:cs typeface="Calibri"/>
            </a:endParaRPr>
          </a:p>
        </p:txBody>
      </p:sp>
      <p:sp>
        <p:nvSpPr>
          <p:cNvPr id="29" name="Dikdörtgen 28"/>
          <p:cNvSpPr/>
          <p:nvPr/>
        </p:nvSpPr>
        <p:spPr>
          <a:xfrm>
            <a:off x="279400" y="533400"/>
            <a:ext cx="15544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12- Girdi olarak virgülle ayrılmış 4 basamaklı ikili sayı dizisini kabul eden ve 5'e bölünebilen sayıları virgülle ayrılmış bir dizide yazdıran bir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programı yazın.</a:t>
            </a:r>
          </a:p>
        </p:txBody>
      </p:sp>
      <p:sp>
        <p:nvSpPr>
          <p:cNvPr id="2" name="Dikdörtgen 1"/>
          <p:cNvSpPr/>
          <p:nvPr/>
        </p:nvSpPr>
        <p:spPr>
          <a:xfrm>
            <a:off x="584200" y="2133600"/>
            <a:ext cx="776244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200" dirty="0"/>
              <a:t>Örnek Veri : </a:t>
            </a:r>
            <a:r>
              <a:rPr lang="tr-TR" sz="3200" dirty="0" smtClean="0"/>
              <a:t>0100,0011,1010,1001,1100,1001</a:t>
            </a:r>
          </a:p>
          <a:p>
            <a:r>
              <a:rPr lang="tr-TR" sz="3200" dirty="0" smtClean="0"/>
              <a:t>Beklenen Çıktı </a:t>
            </a:r>
            <a:r>
              <a:rPr lang="tr-TR" sz="3200" dirty="0"/>
              <a:t>: 1010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904" y="2973398"/>
            <a:ext cx="7276969" cy="556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48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503425" y="2594813"/>
            <a:ext cx="163068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ndarray.ndim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72946" y="7567676"/>
            <a:ext cx="16878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ndarray.dtype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15273" y="7670393"/>
            <a:ext cx="1075690" cy="398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2450" spc="-10" dirty="0" smtClean="0">
                <a:solidFill>
                  <a:srgbClr val="FFFFFF"/>
                </a:solidFill>
                <a:latin typeface="Calibri"/>
                <a:cs typeface="Calibri"/>
              </a:rPr>
              <a:t>Konsept</a:t>
            </a:r>
            <a:endParaRPr sz="2450" dirty="0">
              <a:latin typeface="Calibri"/>
              <a:cs typeface="Calibri"/>
            </a:endParaRPr>
          </a:p>
        </p:txBody>
      </p:sp>
      <p:sp>
        <p:nvSpPr>
          <p:cNvPr id="8" name="object 6"/>
          <p:cNvSpPr/>
          <p:nvPr/>
        </p:nvSpPr>
        <p:spPr>
          <a:xfrm>
            <a:off x="7375398" y="1828800"/>
            <a:ext cx="1559560" cy="670378"/>
          </a:xfrm>
          <a:custGeom>
            <a:avLst/>
            <a:gdLst/>
            <a:ahLst/>
            <a:cxnLst/>
            <a:rect l="l" t="t" r="r" b="b"/>
            <a:pathLst>
              <a:path w="1559559" h="820419">
                <a:moveTo>
                  <a:pt x="0" y="136651"/>
                </a:moveTo>
                <a:lnTo>
                  <a:pt x="6969" y="93472"/>
                </a:lnTo>
                <a:lnTo>
                  <a:pt x="26375" y="55961"/>
                </a:lnTo>
                <a:lnTo>
                  <a:pt x="55961" y="26375"/>
                </a:lnTo>
                <a:lnTo>
                  <a:pt x="93472" y="6969"/>
                </a:lnTo>
                <a:lnTo>
                  <a:pt x="136651" y="0"/>
                </a:lnTo>
                <a:lnTo>
                  <a:pt x="1422400" y="0"/>
                </a:lnTo>
                <a:lnTo>
                  <a:pt x="1465579" y="6969"/>
                </a:lnTo>
                <a:lnTo>
                  <a:pt x="1503090" y="26375"/>
                </a:lnTo>
                <a:lnTo>
                  <a:pt x="1532676" y="55961"/>
                </a:lnTo>
                <a:lnTo>
                  <a:pt x="1552082" y="93472"/>
                </a:lnTo>
                <a:lnTo>
                  <a:pt x="1559052" y="136651"/>
                </a:lnTo>
                <a:lnTo>
                  <a:pt x="1559052" y="683259"/>
                </a:lnTo>
                <a:lnTo>
                  <a:pt x="1552082" y="726439"/>
                </a:lnTo>
                <a:lnTo>
                  <a:pt x="1532676" y="763950"/>
                </a:lnTo>
                <a:lnTo>
                  <a:pt x="1503090" y="793536"/>
                </a:lnTo>
                <a:lnTo>
                  <a:pt x="1465579" y="812942"/>
                </a:lnTo>
                <a:lnTo>
                  <a:pt x="1422400" y="819911"/>
                </a:lnTo>
                <a:lnTo>
                  <a:pt x="136651" y="819911"/>
                </a:lnTo>
                <a:lnTo>
                  <a:pt x="93472" y="812942"/>
                </a:lnTo>
                <a:lnTo>
                  <a:pt x="55961" y="793536"/>
                </a:lnTo>
                <a:lnTo>
                  <a:pt x="26375" y="763950"/>
                </a:lnTo>
                <a:lnTo>
                  <a:pt x="6969" y="726439"/>
                </a:lnTo>
                <a:lnTo>
                  <a:pt x="0" y="683259"/>
                </a:lnTo>
                <a:lnTo>
                  <a:pt x="0" y="136651"/>
                </a:lnTo>
                <a:close/>
              </a:path>
            </a:pathLst>
          </a:custGeom>
          <a:ln w="25908">
            <a:solidFill>
              <a:srgbClr val="25B7C8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/>
          <p:cNvSpPr/>
          <p:nvPr/>
        </p:nvSpPr>
        <p:spPr>
          <a:xfrm>
            <a:off x="7481316" y="1909516"/>
            <a:ext cx="1347470" cy="1197549"/>
          </a:xfrm>
          <a:custGeom>
            <a:avLst/>
            <a:gdLst/>
            <a:ahLst/>
            <a:cxnLst/>
            <a:rect l="l" t="t" r="r" b="b"/>
            <a:pathLst>
              <a:path w="1347470" h="1465579">
                <a:moveTo>
                  <a:pt x="659892" y="835914"/>
                </a:moveTo>
                <a:lnTo>
                  <a:pt x="633984" y="835914"/>
                </a:lnTo>
                <a:lnTo>
                  <a:pt x="633984" y="913638"/>
                </a:lnTo>
                <a:lnTo>
                  <a:pt x="659892" y="913638"/>
                </a:lnTo>
                <a:lnTo>
                  <a:pt x="659892" y="835914"/>
                </a:lnTo>
                <a:close/>
              </a:path>
              <a:path w="1347470" h="1465579">
                <a:moveTo>
                  <a:pt x="659892" y="732282"/>
                </a:moveTo>
                <a:lnTo>
                  <a:pt x="633984" y="732282"/>
                </a:lnTo>
                <a:lnTo>
                  <a:pt x="633984" y="810006"/>
                </a:lnTo>
                <a:lnTo>
                  <a:pt x="659892" y="810006"/>
                </a:lnTo>
                <a:lnTo>
                  <a:pt x="659892" y="732282"/>
                </a:lnTo>
                <a:close/>
              </a:path>
              <a:path w="1347470" h="1465579">
                <a:moveTo>
                  <a:pt x="1013460" y="1359408"/>
                </a:moveTo>
                <a:lnTo>
                  <a:pt x="659892" y="1011720"/>
                </a:lnTo>
                <a:lnTo>
                  <a:pt x="659892" y="939546"/>
                </a:lnTo>
                <a:lnTo>
                  <a:pt x="633984" y="939546"/>
                </a:lnTo>
                <a:lnTo>
                  <a:pt x="633984" y="1010221"/>
                </a:lnTo>
                <a:lnTo>
                  <a:pt x="278892" y="1359408"/>
                </a:lnTo>
                <a:lnTo>
                  <a:pt x="623189" y="1359408"/>
                </a:lnTo>
                <a:lnTo>
                  <a:pt x="582168" y="1400429"/>
                </a:lnTo>
                <a:lnTo>
                  <a:pt x="646938" y="1465199"/>
                </a:lnTo>
                <a:lnTo>
                  <a:pt x="711708" y="1400429"/>
                </a:lnTo>
                <a:lnTo>
                  <a:pt x="670687" y="1359408"/>
                </a:lnTo>
                <a:lnTo>
                  <a:pt x="1013460" y="1359408"/>
                </a:lnTo>
                <a:close/>
              </a:path>
              <a:path w="1347470" h="1465579">
                <a:moveTo>
                  <a:pt x="1347216" y="107188"/>
                </a:moveTo>
                <a:lnTo>
                  <a:pt x="1338783" y="65481"/>
                </a:lnTo>
                <a:lnTo>
                  <a:pt x="1315808" y="31407"/>
                </a:lnTo>
                <a:lnTo>
                  <a:pt x="1281734" y="8432"/>
                </a:lnTo>
                <a:lnTo>
                  <a:pt x="1240028" y="0"/>
                </a:lnTo>
                <a:lnTo>
                  <a:pt x="107188" y="0"/>
                </a:lnTo>
                <a:lnTo>
                  <a:pt x="65468" y="8432"/>
                </a:lnTo>
                <a:lnTo>
                  <a:pt x="31394" y="31407"/>
                </a:lnTo>
                <a:lnTo>
                  <a:pt x="8420" y="65481"/>
                </a:lnTo>
                <a:lnTo>
                  <a:pt x="0" y="107188"/>
                </a:lnTo>
                <a:lnTo>
                  <a:pt x="0" y="535940"/>
                </a:lnTo>
                <a:lnTo>
                  <a:pt x="8420" y="577659"/>
                </a:lnTo>
                <a:lnTo>
                  <a:pt x="31394" y="611733"/>
                </a:lnTo>
                <a:lnTo>
                  <a:pt x="65468" y="634707"/>
                </a:lnTo>
                <a:lnTo>
                  <a:pt x="107188" y="643128"/>
                </a:lnTo>
                <a:lnTo>
                  <a:pt x="1240028" y="643128"/>
                </a:lnTo>
                <a:lnTo>
                  <a:pt x="1281734" y="634707"/>
                </a:lnTo>
                <a:lnTo>
                  <a:pt x="1315808" y="611733"/>
                </a:lnTo>
                <a:lnTo>
                  <a:pt x="1338783" y="577659"/>
                </a:lnTo>
                <a:lnTo>
                  <a:pt x="1347216" y="535940"/>
                </a:lnTo>
                <a:lnTo>
                  <a:pt x="1347216" y="107188"/>
                </a:lnTo>
                <a:close/>
              </a:path>
            </a:pathLst>
          </a:custGeom>
          <a:solidFill>
            <a:srgbClr val="25B7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/>
          <p:cNvSpPr/>
          <p:nvPr/>
        </p:nvSpPr>
        <p:spPr>
          <a:xfrm>
            <a:off x="7760208" y="2725178"/>
            <a:ext cx="734695" cy="295236"/>
          </a:xfrm>
          <a:custGeom>
            <a:avLst/>
            <a:gdLst/>
            <a:ahLst/>
            <a:cxnLst/>
            <a:rect l="l" t="t" r="r" b="b"/>
            <a:pathLst>
              <a:path w="734695" h="361314">
                <a:moveTo>
                  <a:pt x="0" y="361188"/>
                </a:moveTo>
                <a:lnTo>
                  <a:pt x="367284" y="0"/>
                </a:lnTo>
                <a:lnTo>
                  <a:pt x="734568" y="361188"/>
                </a:lnTo>
                <a:lnTo>
                  <a:pt x="0" y="361188"/>
                </a:lnTo>
                <a:close/>
              </a:path>
            </a:pathLst>
          </a:custGeom>
          <a:ln w="12192">
            <a:solidFill>
              <a:srgbClr val="25B7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Grup 10"/>
          <p:cNvGrpSpPr/>
          <p:nvPr/>
        </p:nvGrpSpPr>
        <p:grpSpPr>
          <a:xfrm>
            <a:off x="1244932" y="3020414"/>
            <a:ext cx="13754100" cy="3761386"/>
            <a:chOff x="1251204" y="3387726"/>
            <a:chExt cx="13754100" cy="2474485"/>
          </a:xfrm>
        </p:grpSpPr>
        <p:sp>
          <p:nvSpPr>
            <p:cNvPr id="12" name="object 9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13754100" y="0"/>
                  </a:moveTo>
                  <a:lnTo>
                    <a:pt x="0" y="0"/>
                  </a:lnTo>
                  <a:lnTo>
                    <a:pt x="0" y="3028188"/>
                  </a:lnTo>
                  <a:lnTo>
                    <a:pt x="13754100" y="3028188"/>
                  </a:lnTo>
                  <a:lnTo>
                    <a:pt x="13754100" y="0"/>
                  </a:lnTo>
                  <a:close/>
                </a:path>
              </a:pathLst>
            </a:custGeom>
            <a:solidFill>
              <a:srgbClr val="25B7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0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0" y="3028188"/>
                  </a:moveTo>
                  <a:lnTo>
                    <a:pt x="13754100" y="3028188"/>
                  </a:lnTo>
                  <a:lnTo>
                    <a:pt x="13754100" y="0"/>
                  </a:lnTo>
                  <a:lnTo>
                    <a:pt x="0" y="0"/>
                  </a:lnTo>
                  <a:lnTo>
                    <a:pt x="0" y="3028188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13513308" y="0"/>
                  </a:moveTo>
                  <a:lnTo>
                    <a:pt x="0" y="0"/>
                  </a:lnTo>
                  <a:lnTo>
                    <a:pt x="0" y="2828543"/>
                  </a:lnTo>
                  <a:lnTo>
                    <a:pt x="13513308" y="2828543"/>
                  </a:lnTo>
                  <a:lnTo>
                    <a:pt x="1351330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0" y="2828543"/>
                  </a:moveTo>
                  <a:lnTo>
                    <a:pt x="13513308" y="2828543"/>
                  </a:lnTo>
                  <a:lnTo>
                    <a:pt x="13513308" y="0"/>
                  </a:lnTo>
                  <a:lnTo>
                    <a:pt x="0" y="0"/>
                  </a:lnTo>
                  <a:lnTo>
                    <a:pt x="0" y="2828543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3"/>
          <p:cNvSpPr txBox="1">
            <a:spLocks noGrp="1"/>
          </p:cNvSpPr>
          <p:nvPr>
            <p:ph type="body" idx="1"/>
          </p:nvPr>
        </p:nvSpPr>
        <p:spPr>
          <a:xfrm>
            <a:off x="660400" y="3115140"/>
            <a:ext cx="14478000" cy="3479285"/>
          </a:xfrm>
          <a:prstGeom prst="rect">
            <a:avLst/>
          </a:prstGeom>
        </p:spPr>
        <p:txBody>
          <a:bodyPr vert="horz" wrap="square" lIns="0" tIns="153796" rIns="0" bIns="0" rtlCol="0">
            <a:spAutoFit/>
          </a:bodyPr>
          <a:lstStyle/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liste=[]</a:t>
            </a:r>
          </a:p>
          <a:p>
            <a:pPr marL="848360" marR="819785"/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while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True: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 ekle=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input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("0-1 kullanarak dört basamaklı değerler giriniz, çıkmak için 'q': ")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if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ekle!="q":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    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liste.append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int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(ekle)) 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 else: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     break</a:t>
            </a:r>
          </a:p>
          <a:p>
            <a:pPr marL="848360" marR="819785"/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beseBolunen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=[]</a:t>
            </a:r>
          </a:p>
          <a:p>
            <a:pPr marL="848360" marR="819785"/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for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i in liste: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if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i%5==0: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    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beseBolunen.append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str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(i)) </a:t>
            </a:r>
            <a:endParaRPr lang="tr-TR" spc="-10" dirty="0" smtClean="0">
              <a:solidFill>
                <a:srgbClr val="252525"/>
              </a:solidFill>
              <a:latin typeface="Courier New"/>
              <a:cs typeface="Courier New"/>
            </a:endParaRPr>
          </a:p>
          <a:p>
            <a:pPr marL="848360" marR="819785"/>
            <a:r>
              <a:rPr lang="tr-TR" spc="-10" dirty="0" err="1" smtClean="0">
                <a:solidFill>
                  <a:srgbClr val="252525"/>
                </a:solidFill>
                <a:latin typeface="Courier New"/>
                <a:cs typeface="Courier New"/>
              </a:rPr>
              <a:t>print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(",".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join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beseBolunen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))</a:t>
            </a:r>
            <a:endParaRPr lang="tr-TR" sz="1800" spc="-10" dirty="0">
              <a:solidFill>
                <a:srgbClr val="252525"/>
              </a:solidFill>
              <a:latin typeface="Courier New"/>
              <a:cs typeface="Courier New"/>
            </a:endParaRPr>
          </a:p>
        </p:txBody>
      </p:sp>
      <p:sp>
        <p:nvSpPr>
          <p:cNvPr id="18" name="Dikdörtgen 17"/>
          <p:cNvSpPr/>
          <p:nvPr/>
        </p:nvSpPr>
        <p:spPr>
          <a:xfrm>
            <a:off x="7883823" y="1995200"/>
            <a:ext cx="542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pc="-5" dirty="0">
                <a:solidFill>
                  <a:srgbClr val="FFFFFF"/>
                </a:solidFill>
                <a:cs typeface="Calibri"/>
              </a:rPr>
              <a:t>Kod</a:t>
            </a:r>
            <a:endParaRPr lang="tr-TR" dirty="0"/>
          </a:p>
        </p:txBody>
      </p:sp>
      <p:sp>
        <p:nvSpPr>
          <p:cNvPr id="20" name="Dikdörtgen 19"/>
          <p:cNvSpPr/>
          <p:nvPr/>
        </p:nvSpPr>
        <p:spPr>
          <a:xfrm>
            <a:off x="279400" y="533400"/>
            <a:ext cx="15544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12- Girdi olarak virgülle ayrılmış 4 basamaklı ikili sayı dizisini kabul eden ve 5'e bölünebilen sayıları virgülle ayrılmış bir dizide yazdıran bir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programı yazın.</a:t>
            </a:r>
          </a:p>
        </p:txBody>
      </p:sp>
    </p:spTree>
    <p:extLst>
      <p:ext uri="{BB962C8B-B14F-4D97-AF65-F5344CB8AC3E}">
        <p14:creationId xmlns:p14="http://schemas.microsoft.com/office/powerpoint/2010/main" val="2698858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503425" y="2594813"/>
            <a:ext cx="163068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ndarray.ndim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72946" y="7567676"/>
            <a:ext cx="16878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ndarray.dtype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15273" y="7670393"/>
            <a:ext cx="1075690" cy="398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2450" spc="-10" dirty="0" smtClean="0">
                <a:solidFill>
                  <a:srgbClr val="FFFFFF"/>
                </a:solidFill>
                <a:latin typeface="Calibri"/>
                <a:cs typeface="Calibri"/>
              </a:rPr>
              <a:t>Konsept</a:t>
            </a:r>
            <a:endParaRPr sz="2450" dirty="0">
              <a:latin typeface="Calibri"/>
              <a:cs typeface="Calibri"/>
            </a:endParaRPr>
          </a:p>
        </p:txBody>
      </p:sp>
      <p:sp>
        <p:nvSpPr>
          <p:cNvPr id="29" name="Dikdörtgen 28"/>
          <p:cNvSpPr/>
          <p:nvPr/>
        </p:nvSpPr>
        <p:spPr>
          <a:xfrm>
            <a:off x="279400" y="533400"/>
            <a:ext cx="15544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13- Bir dize kabul eden ve </a:t>
            </a:r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ardından rakam 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ve harf sayısını hesaplayan bir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programı yazın.</a:t>
            </a:r>
          </a:p>
        </p:txBody>
      </p:sp>
      <p:sp>
        <p:nvSpPr>
          <p:cNvPr id="2" name="Dikdörtgen 1"/>
          <p:cNvSpPr/>
          <p:nvPr/>
        </p:nvSpPr>
        <p:spPr>
          <a:xfrm>
            <a:off x="584200" y="2047215"/>
            <a:ext cx="8128000" cy="50167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sz="3200" dirty="0" smtClean="0"/>
              <a:t>Örnek </a:t>
            </a:r>
            <a:r>
              <a:rPr lang="tr-TR" sz="3200" dirty="0"/>
              <a:t>Veri : </a:t>
            </a:r>
            <a:r>
              <a:rPr lang="tr-TR" sz="3200" dirty="0" err="1"/>
              <a:t>Python</a:t>
            </a:r>
            <a:r>
              <a:rPr lang="tr-TR" sz="3200" dirty="0"/>
              <a:t> </a:t>
            </a:r>
            <a:r>
              <a:rPr lang="tr-TR" sz="3200" dirty="0" smtClean="0"/>
              <a:t>3.8</a:t>
            </a:r>
            <a:endParaRPr lang="tr-TR" sz="3200" dirty="0"/>
          </a:p>
          <a:p>
            <a:r>
              <a:rPr lang="tr-TR" sz="3200" dirty="0"/>
              <a:t>Beklenen çıktı :</a:t>
            </a:r>
          </a:p>
          <a:p>
            <a:r>
              <a:rPr lang="tr-TR" sz="3200" dirty="0"/>
              <a:t>Harfler 6</a:t>
            </a:r>
          </a:p>
          <a:p>
            <a:r>
              <a:rPr lang="tr-TR" sz="3200" dirty="0"/>
              <a:t>Rakamlar 2 </a:t>
            </a:r>
            <a:endParaRPr lang="tr-TR" sz="3200" dirty="0" smtClean="0"/>
          </a:p>
          <a:p>
            <a:endParaRPr lang="tr-TR" sz="3200" dirty="0"/>
          </a:p>
          <a:p>
            <a:endParaRPr lang="tr-TR" sz="3200" dirty="0" smtClean="0"/>
          </a:p>
          <a:p>
            <a:r>
              <a:rPr lang="tr-TR" sz="3200" dirty="0" err="1" smtClean="0"/>
              <a:t>isdigit</a:t>
            </a:r>
            <a:r>
              <a:rPr lang="tr-TR" sz="3200" dirty="0"/>
              <a:t>(), tüm karakterler rakam ise True, aksi takdirde </a:t>
            </a:r>
            <a:r>
              <a:rPr lang="tr-TR" sz="3200" dirty="0" err="1"/>
              <a:t>False</a:t>
            </a:r>
            <a:r>
              <a:rPr lang="tr-TR" sz="3200" dirty="0"/>
              <a:t> döndürür. </a:t>
            </a:r>
            <a:r>
              <a:rPr lang="tr-TR" sz="3200" dirty="0" err="1"/>
              <a:t>string.isdigit</a:t>
            </a:r>
            <a:r>
              <a:rPr lang="tr-TR" sz="3200" dirty="0"/>
              <a:t>() </a:t>
            </a:r>
            <a:endParaRPr lang="tr-TR" sz="3200" dirty="0" smtClean="0"/>
          </a:p>
          <a:p>
            <a:r>
              <a:rPr lang="tr-TR" sz="3200" dirty="0" err="1" smtClean="0"/>
              <a:t>isalpha</a:t>
            </a:r>
            <a:r>
              <a:rPr lang="tr-TR" sz="3200" dirty="0"/>
              <a:t>(), tüm karakterler alfabe harfleriyse (a-z) True değerini döndürür. </a:t>
            </a:r>
            <a:r>
              <a:rPr lang="tr-TR" sz="3200" dirty="0" err="1"/>
              <a:t>string.isalpha</a:t>
            </a:r>
            <a:r>
              <a:rPr lang="tr-TR" sz="32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6360566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503425" y="2594813"/>
            <a:ext cx="163068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ndarray.ndim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72946" y="7567676"/>
            <a:ext cx="16878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ndarray.dtype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15273" y="7670393"/>
            <a:ext cx="1075690" cy="398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2450" spc="-10" dirty="0" smtClean="0">
                <a:solidFill>
                  <a:srgbClr val="FFFFFF"/>
                </a:solidFill>
                <a:latin typeface="Calibri"/>
                <a:cs typeface="Calibri"/>
              </a:rPr>
              <a:t>Konsept</a:t>
            </a:r>
            <a:endParaRPr sz="2450" dirty="0">
              <a:latin typeface="Calibri"/>
              <a:cs typeface="Calibri"/>
            </a:endParaRPr>
          </a:p>
        </p:txBody>
      </p:sp>
      <p:sp>
        <p:nvSpPr>
          <p:cNvPr id="8" name="object 6"/>
          <p:cNvSpPr/>
          <p:nvPr/>
        </p:nvSpPr>
        <p:spPr>
          <a:xfrm>
            <a:off x="7375398" y="1828800"/>
            <a:ext cx="1559560" cy="670378"/>
          </a:xfrm>
          <a:custGeom>
            <a:avLst/>
            <a:gdLst/>
            <a:ahLst/>
            <a:cxnLst/>
            <a:rect l="l" t="t" r="r" b="b"/>
            <a:pathLst>
              <a:path w="1559559" h="820419">
                <a:moveTo>
                  <a:pt x="0" y="136651"/>
                </a:moveTo>
                <a:lnTo>
                  <a:pt x="6969" y="93472"/>
                </a:lnTo>
                <a:lnTo>
                  <a:pt x="26375" y="55961"/>
                </a:lnTo>
                <a:lnTo>
                  <a:pt x="55961" y="26375"/>
                </a:lnTo>
                <a:lnTo>
                  <a:pt x="93472" y="6969"/>
                </a:lnTo>
                <a:lnTo>
                  <a:pt x="136651" y="0"/>
                </a:lnTo>
                <a:lnTo>
                  <a:pt x="1422400" y="0"/>
                </a:lnTo>
                <a:lnTo>
                  <a:pt x="1465579" y="6969"/>
                </a:lnTo>
                <a:lnTo>
                  <a:pt x="1503090" y="26375"/>
                </a:lnTo>
                <a:lnTo>
                  <a:pt x="1532676" y="55961"/>
                </a:lnTo>
                <a:lnTo>
                  <a:pt x="1552082" y="93472"/>
                </a:lnTo>
                <a:lnTo>
                  <a:pt x="1559052" y="136651"/>
                </a:lnTo>
                <a:lnTo>
                  <a:pt x="1559052" y="683259"/>
                </a:lnTo>
                <a:lnTo>
                  <a:pt x="1552082" y="726439"/>
                </a:lnTo>
                <a:lnTo>
                  <a:pt x="1532676" y="763950"/>
                </a:lnTo>
                <a:lnTo>
                  <a:pt x="1503090" y="793536"/>
                </a:lnTo>
                <a:lnTo>
                  <a:pt x="1465579" y="812942"/>
                </a:lnTo>
                <a:lnTo>
                  <a:pt x="1422400" y="819911"/>
                </a:lnTo>
                <a:lnTo>
                  <a:pt x="136651" y="819911"/>
                </a:lnTo>
                <a:lnTo>
                  <a:pt x="93472" y="812942"/>
                </a:lnTo>
                <a:lnTo>
                  <a:pt x="55961" y="793536"/>
                </a:lnTo>
                <a:lnTo>
                  <a:pt x="26375" y="763950"/>
                </a:lnTo>
                <a:lnTo>
                  <a:pt x="6969" y="726439"/>
                </a:lnTo>
                <a:lnTo>
                  <a:pt x="0" y="683259"/>
                </a:lnTo>
                <a:lnTo>
                  <a:pt x="0" y="136651"/>
                </a:lnTo>
                <a:close/>
              </a:path>
            </a:pathLst>
          </a:custGeom>
          <a:ln w="25908">
            <a:solidFill>
              <a:srgbClr val="25B7C8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/>
          <p:cNvSpPr/>
          <p:nvPr/>
        </p:nvSpPr>
        <p:spPr>
          <a:xfrm>
            <a:off x="7481316" y="1909516"/>
            <a:ext cx="1347470" cy="1197549"/>
          </a:xfrm>
          <a:custGeom>
            <a:avLst/>
            <a:gdLst/>
            <a:ahLst/>
            <a:cxnLst/>
            <a:rect l="l" t="t" r="r" b="b"/>
            <a:pathLst>
              <a:path w="1347470" h="1465579">
                <a:moveTo>
                  <a:pt x="659892" y="835914"/>
                </a:moveTo>
                <a:lnTo>
                  <a:pt x="633984" y="835914"/>
                </a:lnTo>
                <a:lnTo>
                  <a:pt x="633984" y="913638"/>
                </a:lnTo>
                <a:lnTo>
                  <a:pt x="659892" y="913638"/>
                </a:lnTo>
                <a:lnTo>
                  <a:pt x="659892" y="835914"/>
                </a:lnTo>
                <a:close/>
              </a:path>
              <a:path w="1347470" h="1465579">
                <a:moveTo>
                  <a:pt x="659892" y="732282"/>
                </a:moveTo>
                <a:lnTo>
                  <a:pt x="633984" y="732282"/>
                </a:lnTo>
                <a:lnTo>
                  <a:pt x="633984" y="810006"/>
                </a:lnTo>
                <a:lnTo>
                  <a:pt x="659892" y="810006"/>
                </a:lnTo>
                <a:lnTo>
                  <a:pt x="659892" y="732282"/>
                </a:lnTo>
                <a:close/>
              </a:path>
              <a:path w="1347470" h="1465579">
                <a:moveTo>
                  <a:pt x="1013460" y="1359408"/>
                </a:moveTo>
                <a:lnTo>
                  <a:pt x="659892" y="1011720"/>
                </a:lnTo>
                <a:lnTo>
                  <a:pt x="659892" y="939546"/>
                </a:lnTo>
                <a:lnTo>
                  <a:pt x="633984" y="939546"/>
                </a:lnTo>
                <a:lnTo>
                  <a:pt x="633984" y="1010221"/>
                </a:lnTo>
                <a:lnTo>
                  <a:pt x="278892" y="1359408"/>
                </a:lnTo>
                <a:lnTo>
                  <a:pt x="623189" y="1359408"/>
                </a:lnTo>
                <a:lnTo>
                  <a:pt x="582168" y="1400429"/>
                </a:lnTo>
                <a:lnTo>
                  <a:pt x="646938" y="1465199"/>
                </a:lnTo>
                <a:lnTo>
                  <a:pt x="711708" y="1400429"/>
                </a:lnTo>
                <a:lnTo>
                  <a:pt x="670687" y="1359408"/>
                </a:lnTo>
                <a:lnTo>
                  <a:pt x="1013460" y="1359408"/>
                </a:lnTo>
                <a:close/>
              </a:path>
              <a:path w="1347470" h="1465579">
                <a:moveTo>
                  <a:pt x="1347216" y="107188"/>
                </a:moveTo>
                <a:lnTo>
                  <a:pt x="1338783" y="65481"/>
                </a:lnTo>
                <a:lnTo>
                  <a:pt x="1315808" y="31407"/>
                </a:lnTo>
                <a:lnTo>
                  <a:pt x="1281734" y="8432"/>
                </a:lnTo>
                <a:lnTo>
                  <a:pt x="1240028" y="0"/>
                </a:lnTo>
                <a:lnTo>
                  <a:pt x="107188" y="0"/>
                </a:lnTo>
                <a:lnTo>
                  <a:pt x="65468" y="8432"/>
                </a:lnTo>
                <a:lnTo>
                  <a:pt x="31394" y="31407"/>
                </a:lnTo>
                <a:lnTo>
                  <a:pt x="8420" y="65481"/>
                </a:lnTo>
                <a:lnTo>
                  <a:pt x="0" y="107188"/>
                </a:lnTo>
                <a:lnTo>
                  <a:pt x="0" y="535940"/>
                </a:lnTo>
                <a:lnTo>
                  <a:pt x="8420" y="577659"/>
                </a:lnTo>
                <a:lnTo>
                  <a:pt x="31394" y="611733"/>
                </a:lnTo>
                <a:lnTo>
                  <a:pt x="65468" y="634707"/>
                </a:lnTo>
                <a:lnTo>
                  <a:pt x="107188" y="643128"/>
                </a:lnTo>
                <a:lnTo>
                  <a:pt x="1240028" y="643128"/>
                </a:lnTo>
                <a:lnTo>
                  <a:pt x="1281734" y="634707"/>
                </a:lnTo>
                <a:lnTo>
                  <a:pt x="1315808" y="611733"/>
                </a:lnTo>
                <a:lnTo>
                  <a:pt x="1338783" y="577659"/>
                </a:lnTo>
                <a:lnTo>
                  <a:pt x="1347216" y="535940"/>
                </a:lnTo>
                <a:lnTo>
                  <a:pt x="1347216" y="107188"/>
                </a:lnTo>
                <a:close/>
              </a:path>
            </a:pathLst>
          </a:custGeom>
          <a:solidFill>
            <a:srgbClr val="25B7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/>
          <p:cNvSpPr/>
          <p:nvPr/>
        </p:nvSpPr>
        <p:spPr>
          <a:xfrm>
            <a:off x="7760208" y="2725178"/>
            <a:ext cx="734695" cy="295236"/>
          </a:xfrm>
          <a:custGeom>
            <a:avLst/>
            <a:gdLst/>
            <a:ahLst/>
            <a:cxnLst/>
            <a:rect l="l" t="t" r="r" b="b"/>
            <a:pathLst>
              <a:path w="734695" h="361314">
                <a:moveTo>
                  <a:pt x="0" y="361188"/>
                </a:moveTo>
                <a:lnTo>
                  <a:pt x="367284" y="0"/>
                </a:lnTo>
                <a:lnTo>
                  <a:pt x="734568" y="361188"/>
                </a:lnTo>
                <a:lnTo>
                  <a:pt x="0" y="361188"/>
                </a:lnTo>
                <a:close/>
              </a:path>
            </a:pathLst>
          </a:custGeom>
          <a:ln w="12192">
            <a:solidFill>
              <a:srgbClr val="25B7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Grup 10"/>
          <p:cNvGrpSpPr/>
          <p:nvPr/>
        </p:nvGrpSpPr>
        <p:grpSpPr>
          <a:xfrm>
            <a:off x="1244932" y="3020414"/>
            <a:ext cx="13754100" cy="3456586"/>
            <a:chOff x="1251204" y="3387726"/>
            <a:chExt cx="13754100" cy="2474485"/>
          </a:xfrm>
        </p:grpSpPr>
        <p:sp>
          <p:nvSpPr>
            <p:cNvPr id="12" name="object 9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13754100" y="0"/>
                  </a:moveTo>
                  <a:lnTo>
                    <a:pt x="0" y="0"/>
                  </a:lnTo>
                  <a:lnTo>
                    <a:pt x="0" y="3028188"/>
                  </a:lnTo>
                  <a:lnTo>
                    <a:pt x="13754100" y="3028188"/>
                  </a:lnTo>
                  <a:lnTo>
                    <a:pt x="13754100" y="0"/>
                  </a:lnTo>
                  <a:close/>
                </a:path>
              </a:pathLst>
            </a:custGeom>
            <a:solidFill>
              <a:srgbClr val="25B7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0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0" y="3028188"/>
                  </a:moveTo>
                  <a:lnTo>
                    <a:pt x="13754100" y="3028188"/>
                  </a:lnTo>
                  <a:lnTo>
                    <a:pt x="13754100" y="0"/>
                  </a:lnTo>
                  <a:lnTo>
                    <a:pt x="0" y="0"/>
                  </a:lnTo>
                  <a:lnTo>
                    <a:pt x="0" y="3028188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13513308" y="0"/>
                  </a:moveTo>
                  <a:lnTo>
                    <a:pt x="0" y="0"/>
                  </a:lnTo>
                  <a:lnTo>
                    <a:pt x="0" y="2828543"/>
                  </a:lnTo>
                  <a:lnTo>
                    <a:pt x="13513308" y="2828543"/>
                  </a:lnTo>
                  <a:lnTo>
                    <a:pt x="1351330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0" y="2828543"/>
                  </a:moveTo>
                  <a:lnTo>
                    <a:pt x="13513308" y="2828543"/>
                  </a:lnTo>
                  <a:lnTo>
                    <a:pt x="13513308" y="0"/>
                  </a:lnTo>
                  <a:lnTo>
                    <a:pt x="0" y="0"/>
                  </a:lnTo>
                  <a:lnTo>
                    <a:pt x="0" y="2828543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3"/>
          <p:cNvSpPr txBox="1">
            <a:spLocks noGrp="1"/>
          </p:cNvSpPr>
          <p:nvPr>
            <p:ph type="body" idx="1"/>
          </p:nvPr>
        </p:nvSpPr>
        <p:spPr>
          <a:xfrm>
            <a:off x="660400" y="3115140"/>
            <a:ext cx="14478000" cy="3202286"/>
          </a:xfrm>
          <a:prstGeom prst="rect">
            <a:avLst/>
          </a:prstGeom>
        </p:spPr>
        <p:txBody>
          <a:bodyPr vert="horz" wrap="square" lIns="0" tIns="153796" rIns="0" bIns="0" rtlCol="0">
            <a:spAutoFit/>
          </a:bodyPr>
          <a:lstStyle/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s =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input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("Bir karakter dizisi giriniz: ")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d=l=0</a:t>
            </a:r>
          </a:p>
          <a:p>
            <a:pPr marL="848360" marR="819785"/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for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c in s: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if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c.isdigit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():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     d=d+1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 elif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c.isalpha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():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     l=l+1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 else: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    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pass</a:t>
            </a:r>
            <a:endParaRPr lang="tr-TR" spc="-10" dirty="0">
              <a:solidFill>
                <a:srgbClr val="252525"/>
              </a:solidFill>
              <a:latin typeface="Courier New"/>
              <a:cs typeface="Courier New"/>
            </a:endParaRPr>
          </a:p>
          <a:p>
            <a:pPr marL="848360" marR="819785"/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print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("Harf", l)</a:t>
            </a:r>
          </a:p>
          <a:p>
            <a:pPr marL="848360" marR="819785"/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print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("Sayı", d)</a:t>
            </a:r>
            <a:endParaRPr lang="tr-TR" sz="1800" spc="-10" dirty="0">
              <a:solidFill>
                <a:srgbClr val="252525"/>
              </a:solidFill>
              <a:latin typeface="Courier New"/>
              <a:cs typeface="Courier New"/>
            </a:endParaRPr>
          </a:p>
        </p:txBody>
      </p:sp>
      <p:sp>
        <p:nvSpPr>
          <p:cNvPr id="18" name="Dikdörtgen 17"/>
          <p:cNvSpPr/>
          <p:nvPr/>
        </p:nvSpPr>
        <p:spPr>
          <a:xfrm>
            <a:off x="7883823" y="1995200"/>
            <a:ext cx="542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pc="-5" dirty="0">
                <a:solidFill>
                  <a:srgbClr val="FFFFFF"/>
                </a:solidFill>
                <a:cs typeface="Calibri"/>
              </a:rPr>
              <a:t>Kod</a:t>
            </a:r>
            <a:endParaRPr lang="tr-TR" dirty="0"/>
          </a:p>
        </p:txBody>
      </p:sp>
      <p:sp>
        <p:nvSpPr>
          <p:cNvPr id="19" name="Dikdörtgen 18"/>
          <p:cNvSpPr/>
          <p:nvPr/>
        </p:nvSpPr>
        <p:spPr>
          <a:xfrm>
            <a:off x="279400" y="533400"/>
            <a:ext cx="15544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13- Bir dize kabul eden ve </a:t>
            </a:r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ardından rakam 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ve harf sayısını hesaplayan bir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programı yazın.</a:t>
            </a:r>
          </a:p>
        </p:txBody>
      </p:sp>
    </p:spTree>
    <p:extLst>
      <p:ext uri="{BB962C8B-B14F-4D97-AF65-F5344CB8AC3E}">
        <p14:creationId xmlns:p14="http://schemas.microsoft.com/office/powerpoint/2010/main" val="20796681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503425" y="2594813"/>
            <a:ext cx="163068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ndarray.ndim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72946" y="7567676"/>
            <a:ext cx="16878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ndarray.dtype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15273" y="7670393"/>
            <a:ext cx="1075690" cy="398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2450" spc="-10" dirty="0" smtClean="0">
                <a:solidFill>
                  <a:srgbClr val="FFFFFF"/>
                </a:solidFill>
                <a:latin typeface="Calibri"/>
                <a:cs typeface="Calibri"/>
              </a:rPr>
              <a:t>Konsept</a:t>
            </a:r>
            <a:endParaRPr sz="2450" dirty="0">
              <a:latin typeface="Calibri"/>
              <a:cs typeface="Calibri"/>
            </a:endParaRPr>
          </a:p>
        </p:txBody>
      </p:sp>
      <p:sp>
        <p:nvSpPr>
          <p:cNvPr id="29" name="Dikdörtgen 28"/>
          <p:cNvSpPr/>
          <p:nvPr/>
        </p:nvSpPr>
        <p:spPr>
          <a:xfrm>
            <a:off x="279400" y="533400"/>
            <a:ext cx="15544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14- Kullanıcılar tarafından girilen şifrenin geçerliliğini kontrol etmek için bir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programı yazınız.</a:t>
            </a:r>
          </a:p>
        </p:txBody>
      </p:sp>
      <p:sp>
        <p:nvSpPr>
          <p:cNvPr id="2" name="Dikdörtgen 1"/>
          <p:cNvSpPr/>
          <p:nvPr/>
        </p:nvSpPr>
        <p:spPr>
          <a:xfrm>
            <a:off x="431800" y="1974424"/>
            <a:ext cx="11658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600" dirty="0"/>
              <a:t>Doğrulama</a:t>
            </a:r>
            <a:r>
              <a:rPr lang="tr-TR" sz="3600" dirty="0" smtClean="0"/>
              <a:t>:</a:t>
            </a:r>
          </a:p>
          <a:p>
            <a:r>
              <a:rPr lang="tr-TR" sz="3600" dirty="0" smtClean="0"/>
              <a:t>[</a:t>
            </a:r>
            <a:r>
              <a:rPr lang="tr-TR" sz="3600" dirty="0"/>
              <a:t>a-z] arasında en az 1 harf ve [A-Z] arasında 1 harf</a:t>
            </a:r>
            <a:r>
              <a:rPr lang="tr-TR" sz="3600" dirty="0" smtClean="0"/>
              <a:t>.</a:t>
            </a:r>
          </a:p>
          <a:p>
            <a:r>
              <a:rPr lang="tr-TR" sz="3600" dirty="0" smtClean="0"/>
              <a:t>[</a:t>
            </a:r>
            <a:r>
              <a:rPr lang="tr-TR" sz="3600" dirty="0"/>
              <a:t>0-9] arasında en az 1 sayı</a:t>
            </a:r>
            <a:r>
              <a:rPr lang="tr-TR" sz="3600" dirty="0" smtClean="0"/>
              <a:t>.</a:t>
            </a:r>
          </a:p>
          <a:p>
            <a:r>
              <a:rPr lang="tr-TR" sz="3600" dirty="0" smtClean="0"/>
              <a:t>[$#@]</a:t>
            </a:r>
            <a:r>
              <a:rPr lang="tr-TR" sz="3600" dirty="0"/>
              <a:t>'dan en az 1 karakter</a:t>
            </a:r>
            <a:r>
              <a:rPr lang="tr-TR" sz="3600" dirty="0" smtClean="0"/>
              <a:t>.</a:t>
            </a:r>
          </a:p>
          <a:p>
            <a:r>
              <a:rPr lang="tr-TR" sz="3600" dirty="0" smtClean="0"/>
              <a:t>Minimum </a:t>
            </a:r>
            <a:r>
              <a:rPr lang="tr-TR" sz="3600" dirty="0"/>
              <a:t>uzunluk 6 karakter</a:t>
            </a:r>
            <a:r>
              <a:rPr lang="tr-TR" sz="3600" dirty="0" smtClean="0"/>
              <a:t>.</a:t>
            </a:r>
          </a:p>
          <a:p>
            <a:r>
              <a:rPr lang="tr-TR" sz="3600" dirty="0" smtClean="0"/>
              <a:t>Maksimum </a:t>
            </a:r>
            <a:r>
              <a:rPr lang="tr-TR" sz="3600" dirty="0"/>
              <a:t>uzunluk 16 karakter.</a:t>
            </a:r>
          </a:p>
        </p:txBody>
      </p:sp>
    </p:spTree>
    <p:extLst>
      <p:ext uri="{BB962C8B-B14F-4D97-AF65-F5344CB8AC3E}">
        <p14:creationId xmlns:p14="http://schemas.microsoft.com/office/powerpoint/2010/main" val="807389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503425" y="2594813"/>
            <a:ext cx="163068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ndarray.ndim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72946" y="7567676"/>
            <a:ext cx="16878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ndarray.dtype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15273" y="7670393"/>
            <a:ext cx="1075690" cy="398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2450" spc="-10" dirty="0" smtClean="0">
                <a:solidFill>
                  <a:srgbClr val="FFFFFF"/>
                </a:solidFill>
                <a:latin typeface="Calibri"/>
                <a:cs typeface="Calibri"/>
              </a:rPr>
              <a:t>Konsept</a:t>
            </a:r>
            <a:endParaRPr sz="2450" dirty="0">
              <a:latin typeface="Calibri"/>
              <a:cs typeface="Calibri"/>
            </a:endParaRPr>
          </a:p>
        </p:txBody>
      </p:sp>
      <p:sp>
        <p:nvSpPr>
          <p:cNvPr id="29" name="Dikdörtgen 28"/>
          <p:cNvSpPr/>
          <p:nvPr/>
        </p:nvSpPr>
        <p:spPr>
          <a:xfrm>
            <a:off x="279400" y="533400"/>
            <a:ext cx="15544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1- 1500 ile 2700 arasında (her ikisi de dahil) 7'ye ve 5'in katlarına bölünebilen sayıları bulan bir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programı yazın.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2328360"/>
            <a:ext cx="4038600" cy="621126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503425" y="2594813"/>
            <a:ext cx="163068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ndarray.ndim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72946" y="7567676"/>
            <a:ext cx="16878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ndarray.dtype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15273" y="7670393"/>
            <a:ext cx="1075690" cy="398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2450" spc="-10" dirty="0" smtClean="0">
                <a:solidFill>
                  <a:srgbClr val="FFFFFF"/>
                </a:solidFill>
                <a:latin typeface="Calibri"/>
                <a:cs typeface="Calibri"/>
              </a:rPr>
              <a:t>Konsept</a:t>
            </a:r>
            <a:endParaRPr sz="2450" dirty="0">
              <a:latin typeface="Calibri"/>
              <a:cs typeface="Calibri"/>
            </a:endParaRPr>
          </a:p>
        </p:txBody>
      </p:sp>
      <p:sp>
        <p:nvSpPr>
          <p:cNvPr id="8" name="object 6"/>
          <p:cNvSpPr/>
          <p:nvPr/>
        </p:nvSpPr>
        <p:spPr>
          <a:xfrm>
            <a:off x="7375398" y="1828800"/>
            <a:ext cx="1559560" cy="670378"/>
          </a:xfrm>
          <a:custGeom>
            <a:avLst/>
            <a:gdLst/>
            <a:ahLst/>
            <a:cxnLst/>
            <a:rect l="l" t="t" r="r" b="b"/>
            <a:pathLst>
              <a:path w="1559559" h="820419">
                <a:moveTo>
                  <a:pt x="0" y="136651"/>
                </a:moveTo>
                <a:lnTo>
                  <a:pt x="6969" y="93472"/>
                </a:lnTo>
                <a:lnTo>
                  <a:pt x="26375" y="55961"/>
                </a:lnTo>
                <a:lnTo>
                  <a:pt x="55961" y="26375"/>
                </a:lnTo>
                <a:lnTo>
                  <a:pt x="93472" y="6969"/>
                </a:lnTo>
                <a:lnTo>
                  <a:pt x="136651" y="0"/>
                </a:lnTo>
                <a:lnTo>
                  <a:pt x="1422400" y="0"/>
                </a:lnTo>
                <a:lnTo>
                  <a:pt x="1465579" y="6969"/>
                </a:lnTo>
                <a:lnTo>
                  <a:pt x="1503090" y="26375"/>
                </a:lnTo>
                <a:lnTo>
                  <a:pt x="1532676" y="55961"/>
                </a:lnTo>
                <a:lnTo>
                  <a:pt x="1552082" y="93472"/>
                </a:lnTo>
                <a:lnTo>
                  <a:pt x="1559052" y="136651"/>
                </a:lnTo>
                <a:lnTo>
                  <a:pt x="1559052" y="683259"/>
                </a:lnTo>
                <a:lnTo>
                  <a:pt x="1552082" y="726439"/>
                </a:lnTo>
                <a:lnTo>
                  <a:pt x="1532676" y="763950"/>
                </a:lnTo>
                <a:lnTo>
                  <a:pt x="1503090" y="793536"/>
                </a:lnTo>
                <a:lnTo>
                  <a:pt x="1465579" y="812942"/>
                </a:lnTo>
                <a:lnTo>
                  <a:pt x="1422400" y="819911"/>
                </a:lnTo>
                <a:lnTo>
                  <a:pt x="136651" y="819911"/>
                </a:lnTo>
                <a:lnTo>
                  <a:pt x="93472" y="812942"/>
                </a:lnTo>
                <a:lnTo>
                  <a:pt x="55961" y="793536"/>
                </a:lnTo>
                <a:lnTo>
                  <a:pt x="26375" y="763950"/>
                </a:lnTo>
                <a:lnTo>
                  <a:pt x="6969" y="726439"/>
                </a:lnTo>
                <a:lnTo>
                  <a:pt x="0" y="683259"/>
                </a:lnTo>
                <a:lnTo>
                  <a:pt x="0" y="136651"/>
                </a:lnTo>
                <a:close/>
              </a:path>
            </a:pathLst>
          </a:custGeom>
          <a:ln w="25908">
            <a:solidFill>
              <a:srgbClr val="25B7C8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/>
          <p:cNvSpPr/>
          <p:nvPr/>
        </p:nvSpPr>
        <p:spPr>
          <a:xfrm>
            <a:off x="7481316" y="1909516"/>
            <a:ext cx="1347470" cy="1197549"/>
          </a:xfrm>
          <a:custGeom>
            <a:avLst/>
            <a:gdLst/>
            <a:ahLst/>
            <a:cxnLst/>
            <a:rect l="l" t="t" r="r" b="b"/>
            <a:pathLst>
              <a:path w="1347470" h="1465579">
                <a:moveTo>
                  <a:pt x="659892" y="835914"/>
                </a:moveTo>
                <a:lnTo>
                  <a:pt x="633984" y="835914"/>
                </a:lnTo>
                <a:lnTo>
                  <a:pt x="633984" y="913638"/>
                </a:lnTo>
                <a:lnTo>
                  <a:pt x="659892" y="913638"/>
                </a:lnTo>
                <a:lnTo>
                  <a:pt x="659892" y="835914"/>
                </a:lnTo>
                <a:close/>
              </a:path>
              <a:path w="1347470" h="1465579">
                <a:moveTo>
                  <a:pt x="659892" y="732282"/>
                </a:moveTo>
                <a:lnTo>
                  <a:pt x="633984" y="732282"/>
                </a:lnTo>
                <a:lnTo>
                  <a:pt x="633984" y="810006"/>
                </a:lnTo>
                <a:lnTo>
                  <a:pt x="659892" y="810006"/>
                </a:lnTo>
                <a:lnTo>
                  <a:pt x="659892" y="732282"/>
                </a:lnTo>
                <a:close/>
              </a:path>
              <a:path w="1347470" h="1465579">
                <a:moveTo>
                  <a:pt x="1013460" y="1359408"/>
                </a:moveTo>
                <a:lnTo>
                  <a:pt x="659892" y="1011720"/>
                </a:lnTo>
                <a:lnTo>
                  <a:pt x="659892" y="939546"/>
                </a:lnTo>
                <a:lnTo>
                  <a:pt x="633984" y="939546"/>
                </a:lnTo>
                <a:lnTo>
                  <a:pt x="633984" y="1010221"/>
                </a:lnTo>
                <a:lnTo>
                  <a:pt x="278892" y="1359408"/>
                </a:lnTo>
                <a:lnTo>
                  <a:pt x="623189" y="1359408"/>
                </a:lnTo>
                <a:lnTo>
                  <a:pt x="582168" y="1400429"/>
                </a:lnTo>
                <a:lnTo>
                  <a:pt x="646938" y="1465199"/>
                </a:lnTo>
                <a:lnTo>
                  <a:pt x="711708" y="1400429"/>
                </a:lnTo>
                <a:lnTo>
                  <a:pt x="670687" y="1359408"/>
                </a:lnTo>
                <a:lnTo>
                  <a:pt x="1013460" y="1359408"/>
                </a:lnTo>
                <a:close/>
              </a:path>
              <a:path w="1347470" h="1465579">
                <a:moveTo>
                  <a:pt x="1347216" y="107188"/>
                </a:moveTo>
                <a:lnTo>
                  <a:pt x="1338783" y="65481"/>
                </a:lnTo>
                <a:lnTo>
                  <a:pt x="1315808" y="31407"/>
                </a:lnTo>
                <a:lnTo>
                  <a:pt x="1281734" y="8432"/>
                </a:lnTo>
                <a:lnTo>
                  <a:pt x="1240028" y="0"/>
                </a:lnTo>
                <a:lnTo>
                  <a:pt x="107188" y="0"/>
                </a:lnTo>
                <a:lnTo>
                  <a:pt x="65468" y="8432"/>
                </a:lnTo>
                <a:lnTo>
                  <a:pt x="31394" y="31407"/>
                </a:lnTo>
                <a:lnTo>
                  <a:pt x="8420" y="65481"/>
                </a:lnTo>
                <a:lnTo>
                  <a:pt x="0" y="107188"/>
                </a:lnTo>
                <a:lnTo>
                  <a:pt x="0" y="535940"/>
                </a:lnTo>
                <a:lnTo>
                  <a:pt x="8420" y="577659"/>
                </a:lnTo>
                <a:lnTo>
                  <a:pt x="31394" y="611733"/>
                </a:lnTo>
                <a:lnTo>
                  <a:pt x="65468" y="634707"/>
                </a:lnTo>
                <a:lnTo>
                  <a:pt x="107188" y="643128"/>
                </a:lnTo>
                <a:lnTo>
                  <a:pt x="1240028" y="643128"/>
                </a:lnTo>
                <a:lnTo>
                  <a:pt x="1281734" y="634707"/>
                </a:lnTo>
                <a:lnTo>
                  <a:pt x="1315808" y="611733"/>
                </a:lnTo>
                <a:lnTo>
                  <a:pt x="1338783" y="577659"/>
                </a:lnTo>
                <a:lnTo>
                  <a:pt x="1347216" y="535940"/>
                </a:lnTo>
                <a:lnTo>
                  <a:pt x="1347216" y="107188"/>
                </a:lnTo>
                <a:close/>
              </a:path>
            </a:pathLst>
          </a:custGeom>
          <a:solidFill>
            <a:srgbClr val="25B7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/>
          <p:cNvSpPr/>
          <p:nvPr/>
        </p:nvSpPr>
        <p:spPr>
          <a:xfrm>
            <a:off x="7760208" y="2725178"/>
            <a:ext cx="734695" cy="295236"/>
          </a:xfrm>
          <a:custGeom>
            <a:avLst/>
            <a:gdLst/>
            <a:ahLst/>
            <a:cxnLst/>
            <a:rect l="l" t="t" r="r" b="b"/>
            <a:pathLst>
              <a:path w="734695" h="361314">
                <a:moveTo>
                  <a:pt x="0" y="361188"/>
                </a:moveTo>
                <a:lnTo>
                  <a:pt x="367284" y="0"/>
                </a:lnTo>
                <a:lnTo>
                  <a:pt x="734568" y="361188"/>
                </a:lnTo>
                <a:lnTo>
                  <a:pt x="0" y="361188"/>
                </a:lnTo>
                <a:close/>
              </a:path>
            </a:pathLst>
          </a:custGeom>
          <a:ln w="12192">
            <a:solidFill>
              <a:srgbClr val="25B7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Grup 10"/>
          <p:cNvGrpSpPr/>
          <p:nvPr/>
        </p:nvGrpSpPr>
        <p:grpSpPr>
          <a:xfrm>
            <a:off x="1244932" y="3020414"/>
            <a:ext cx="13754100" cy="6047386"/>
            <a:chOff x="1251204" y="3387726"/>
            <a:chExt cx="13754100" cy="2474485"/>
          </a:xfrm>
        </p:grpSpPr>
        <p:sp>
          <p:nvSpPr>
            <p:cNvPr id="12" name="object 9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13754100" y="0"/>
                  </a:moveTo>
                  <a:lnTo>
                    <a:pt x="0" y="0"/>
                  </a:lnTo>
                  <a:lnTo>
                    <a:pt x="0" y="3028188"/>
                  </a:lnTo>
                  <a:lnTo>
                    <a:pt x="13754100" y="3028188"/>
                  </a:lnTo>
                  <a:lnTo>
                    <a:pt x="13754100" y="0"/>
                  </a:lnTo>
                  <a:close/>
                </a:path>
              </a:pathLst>
            </a:custGeom>
            <a:solidFill>
              <a:srgbClr val="25B7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0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0" y="3028188"/>
                  </a:moveTo>
                  <a:lnTo>
                    <a:pt x="13754100" y="3028188"/>
                  </a:lnTo>
                  <a:lnTo>
                    <a:pt x="13754100" y="0"/>
                  </a:lnTo>
                  <a:lnTo>
                    <a:pt x="0" y="0"/>
                  </a:lnTo>
                  <a:lnTo>
                    <a:pt x="0" y="3028188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13513308" y="0"/>
                  </a:moveTo>
                  <a:lnTo>
                    <a:pt x="0" y="0"/>
                  </a:lnTo>
                  <a:lnTo>
                    <a:pt x="0" y="2828543"/>
                  </a:lnTo>
                  <a:lnTo>
                    <a:pt x="13513308" y="2828543"/>
                  </a:lnTo>
                  <a:lnTo>
                    <a:pt x="1351330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0" y="2828543"/>
                  </a:moveTo>
                  <a:lnTo>
                    <a:pt x="13513308" y="2828543"/>
                  </a:lnTo>
                  <a:lnTo>
                    <a:pt x="13513308" y="0"/>
                  </a:lnTo>
                  <a:lnTo>
                    <a:pt x="0" y="0"/>
                  </a:lnTo>
                  <a:lnTo>
                    <a:pt x="0" y="2828543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3"/>
          <p:cNvSpPr txBox="1">
            <a:spLocks noGrp="1"/>
          </p:cNvSpPr>
          <p:nvPr>
            <p:ph type="body" idx="1"/>
          </p:nvPr>
        </p:nvSpPr>
        <p:spPr>
          <a:xfrm>
            <a:off x="660400" y="3115140"/>
            <a:ext cx="14478000" cy="5756831"/>
          </a:xfrm>
          <a:prstGeom prst="rect">
            <a:avLst/>
          </a:prstGeom>
        </p:spPr>
        <p:txBody>
          <a:bodyPr vert="horz" wrap="square" lIns="0" tIns="153796" rIns="0" bIns="0" rtlCol="0">
            <a:spAutoFit/>
          </a:bodyPr>
          <a:lstStyle/>
          <a:p>
            <a:pPr marL="848360" marR="819785"/>
            <a:r>
              <a:rPr lang="tr-TR" sz="1400" spc="-10" dirty="0">
                <a:solidFill>
                  <a:srgbClr val="252525"/>
                </a:solidFill>
                <a:latin typeface="Courier New"/>
                <a:cs typeface="Courier New"/>
              </a:rPr>
              <a:t>alfabe="a b c ç d e f g ğ h i ı j k l m n o ö p r s ş t u ü v y z"</a:t>
            </a:r>
          </a:p>
          <a:p>
            <a:pPr marL="848360" marR="819785"/>
            <a:r>
              <a:rPr lang="tr-TR" sz="1400" spc="-10" dirty="0">
                <a:solidFill>
                  <a:srgbClr val="252525"/>
                </a:solidFill>
                <a:latin typeface="Courier New"/>
                <a:cs typeface="Courier New"/>
              </a:rPr>
              <a:t>ALFABE="A B C Ç D E F G Ğ H İ I J K L M N O Ö P R S Ş T U Ü V Y Z"</a:t>
            </a:r>
          </a:p>
          <a:p>
            <a:pPr marL="848360" marR="819785"/>
            <a:r>
              <a:rPr lang="tr-TR" sz="1400" spc="-10" dirty="0">
                <a:solidFill>
                  <a:srgbClr val="252525"/>
                </a:solidFill>
                <a:latin typeface="Courier New"/>
                <a:cs typeface="Courier New"/>
              </a:rPr>
              <a:t>rakam="0123456789"</a:t>
            </a:r>
          </a:p>
          <a:p>
            <a:pPr marL="848360" marR="819785"/>
            <a:r>
              <a:rPr lang="tr-TR" sz="1400" spc="-10" dirty="0">
                <a:solidFill>
                  <a:srgbClr val="252525"/>
                </a:solidFill>
                <a:latin typeface="Courier New"/>
                <a:cs typeface="Courier New"/>
              </a:rPr>
              <a:t>karakter="$#@"</a:t>
            </a:r>
          </a:p>
          <a:p>
            <a:pPr marL="848360" marR="819785"/>
            <a:r>
              <a:rPr lang="tr-TR" sz="1400" spc="-10" dirty="0">
                <a:solidFill>
                  <a:srgbClr val="252525"/>
                </a:solidFill>
                <a:latin typeface="Courier New"/>
                <a:cs typeface="Courier New"/>
              </a:rPr>
              <a:t>parola=</a:t>
            </a:r>
            <a:r>
              <a:rPr lang="tr-TR" sz="1400" spc="-10" dirty="0" err="1">
                <a:solidFill>
                  <a:srgbClr val="252525"/>
                </a:solidFill>
                <a:latin typeface="Courier New"/>
                <a:cs typeface="Courier New"/>
              </a:rPr>
              <a:t>input</a:t>
            </a:r>
            <a:r>
              <a:rPr lang="tr-TR" sz="1400" spc="-10" dirty="0">
                <a:solidFill>
                  <a:srgbClr val="252525"/>
                </a:solidFill>
                <a:latin typeface="Courier New"/>
                <a:cs typeface="Courier New"/>
              </a:rPr>
              <a:t>("Parolanızı giriniz: ")</a:t>
            </a:r>
          </a:p>
          <a:p>
            <a:pPr marL="848360" marR="819785"/>
            <a:r>
              <a:rPr lang="tr-TR" sz="1400" spc="-10" dirty="0" err="1">
                <a:solidFill>
                  <a:srgbClr val="252525"/>
                </a:solidFill>
                <a:latin typeface="Courier New"/>
                <a:cs typeface="Courier New"/>
              </a:rPr>
              <a:t>while</a:t>
            </a:r>
            <a:r>
              <a:rPr lang="tr-TR" sz="1400" spc="-10" dirty="0">
                <a:solidFill>
                  <a:srgbClr val="252525"/>
                </a:solidFill>
                <a:latin typeface="Courier New"/>
                <a:cs typeface="Courier New"/>
              </a:rPr>
              <a:t> True:  </a:t>
            </a:r>
          </a:p>
          <a:p>
            <a:pPr marL="848360" marR="819785"/>
            <a:r>
              <a:rPr lang="tr-TR" sz="1400" spc="-10" dirty="0">
                <a:solidFill>
                  <a:srgbClr val="252525"/>
                </a:solidFill>
                <a:latin typeface="Courier New"/>
                <a:cs typeface="Courier New"/>
              </a:rPr>
              <a:t>    s1=0</a:t>
            </a:r>
          </a:p>
          <a:p>
            <a:pPr marL="848360" marR="819785"/>
            <a:r>
              <a:rPr lang="tr-TR" sz="1400" spc="-10" dirty="0">
                <a:solidFill>
                  <a:srgbClr val="252525"/>
                </a:solidFill>
                <a:latin typeface="Courier New"/>
                <a:cs typeface="Courier New"/>
              </a:rPr>
              <a:t>    s2=0</a:t>
            </a:r>
          </a:p>
          <a:p>
            <a:pPr marL="848360" marR="819785"/>
            <a:r>
              <a:rPr lang="tr-TR" sz="1400" spc="-10" dirty="0">
                <a:solidFill>
                  <a:srgbClr val="252525"/>
                </a:solidFill>
                <a:latin typeface="Courier New"/>
                <a:cs typeface="Courier New"/>
              </a:rPr>
              <a:t>    s3=0</a:t>
            </a:r>
          </a:p>
          <a:p>
            <a:pPr marL="848360" marR="819785"/>
            <a:r>
              <a:rPr lang="tr-TR" sz="1400" spc="-10" dirty="0">
                <a:solidFill>
                  <a:srgbClr val="252525"/>
                </a:solidFill>
                <a:latin typeface="Courier New"/>
                <a:cs typeface="Courier New"/>
              </a:rPr>
              <a:t>    s4=0</a:t>
            </a:r>
          </a:p>
          <a:p>
            <a:pPr marL="848360" marR="819785"/>
            <a:r>
              <a:rPr lang="tr-TR" sz="1400" spc="-10" dirty="0">
                <a:solidFill>
                  <a:srgbClr val="252525"/>
                </a:solidFill>
                <a:latin typeface="Courier New"/>
                <a:cs typeface="Courier New"/>
              </a:rPr>
              <a:t>    </a:t>
            </a:r>
            <a:r>
              <a:rPr lang="tr-TR" sz="1400" spc="-10" dirty="0" err="1">
                <a:solidFill>
                  <a:srgbClr val="252525"/>
                </a:solidFill>
                <a:latin typeface="Courier New"/>
                <a:cs typeface="Courier New"/>
              </a:rPr>
              <a:t>for</a:t>
            </a:r>
            <a:r>
              <a:rPr lang="tr-TR" sz="1400" spc="-10" dirty="0">
                <a:solidFill>
                  <a:srgbClr val="252525"/>
                </a:solidFill>
                <a:latin typeface="Courier New"/>
                <a:cs typeface="Courier New"/>
              </a:rPr>
              <a:t> i in parola:</a:t>
            </a:r>
          </a:p>
          <a:p>
            <a:pPr marL="848360" marR="819785"/>
            <a:r>
              <a:rPr lang="tr-TR" sz="1400" spc="-10" dirty="0">
                <a:solidFill>
                  <a:srgbClr val="252525"/>
                </a:solidFill>
                <a:latin typeface="Courier New"/>
                <a:cs typeface="Courier New"/>
              </a:rPr>
              <a:t>        </a:t>
            </a:r>
            <a:r>
              <a:rPr lang="tr-TR" sz="1400" spc="-10" dirty="0" err="1">
                <a:solidFill>
                  <a:srgbClr val="252525"/>
                </a:solidFill>
                <a:latin typeface="Courier New"/>
                <a:cs typeface="Courier New"/>
              </a:rPr>
              <a:t>if</a:t>
            </a:r>
            <a:r>
              <a:rPr lang="tr-TR" sz="1400" spc="-10" dirty="0">
                <a:solidFill>
                  <a:srgbClr val="252525"/>
                </a:solidFill>
                <a:latin typeface="Courier New"/>
                <a:cs typeface="Courier New"/>
              </a:rPr>
              <a:t> i in alfabe: </a:t>
            </a:r>
          </a:p>
          <a:p>
            <a:pPr marL="848360" marR="819785"/>
            <a:r>
              <a:rPr lang="tr-TR" sz="1400" spc="-10" dirty="0">
                <a:solidFill>
                  <a:srgbClr val="252525"/>
                </a:solidFill>
                <a:latin typeface="Courier New"/>
                <a:cs typeface="Courier New"/>
              </a:rPr>
              <a:t>            s1=s1+1</a:t>
            </a:r>
          </a:p>
          <a:p>
            <a:pPr marL="848360" marR="819785"/>
            <a:r>
              <a:rPr lang="tr-TR" sz="1400" spc="-10" dirty="0">
                <a:solidFill>
                  <a:srgbClr val="252525"/>
                </a:solidFill>
                <a:latin typeface="Courier New"/>
                <a:cs typeface="Courier New"/>
              </a:rPr>
              <a:t>        </a:t>
            </a:r>
            <a:r>
              <a:rPr lang="tr-TR" sz="1400" spc="-10" dirty="0" err="1">
                <a:solidFill>
                  <a:srgbClr val="252525"/>
                </a:solidFill>
                <a:latin typeface="Courier New"/>
                <a:cs typeface="Courier New"/>
              </a:rPr>
              <a:t>if</a:t>
            </a:r>
            <a:r>
              <a:rPr lang="tr-TR" sz="1400" spc="-10" dirty="0">
                <a:solidFill>
                  <a:srgbClr val="252525"/>
                </a:solidFill>
                <a:latin typeface="Courier New"/>
                <a:cs typeface="Courier New"/>
              </a:rPr>
              <a:t> i in ALFABE: </a:t>
            </a:r>
          </a:p>
          <a:p>
            <a:pPr marL="848360" marR="819785"/>
            <a:r>
              <a:rPr lang="tr-TR" sz="1400" spc="-10" dirty="0">
                <a:solidFill>
                  <a:srgbClr val="252525"/>
                </a:solidFill>
                <a:latin typeface="Courier New"/>
                <a:cs typeface="Courier New"/>
              </a:rPr>
              <a:t>            s2=s2+1</a:t>
            </a:r>
          </a:p>
          <a:p>
            <a:pPr marL="848360" marR="819785"/>
            <a:r>
              <a:rPr lang="tr-TR" sz="1400" spc="-10" dirty="0">
                <a:solidFill>
                  <a:srgbClr val="252525"/>
                </a:solidFill>
                <a:latin typeface="Courier New"/>
                <a:cs typeface="Courier New"/>
              </a:rPr>
              <a:t>        </a:t>
            </a:r>
            <a:r>
              <a:rPr lang="tr-TR" sz="1400" spc="-10" dirty="0" err="1">
                <a:solidFill>
                  <a:srgbClr val="252525"/>
                </a:solidFill>
                <a:latin typeface="Courier New"/>
                <a:cs typeface="Courier New"/>
              </a:rPr>
              <a:t>if</a:t>
            </a:r>
            <a:r>
              <a:rPr lang="tr-TR" sz="1400" spc="-10" dirty="0">
                <a:solidFill>
                  <a:srgbClr val="252525"/>
                </a:solidFill>
                <a:latin typeface="Courier New"/>
                <a:cs typeface="Courier New"/>
              </a:rPr>
              <a:t> i in rakam: </a:t>
            </a:r>
          </a:p>
          <a:p>
            <a:pPr marL="848360" marR="819785"/>
            <a:r>
              <a:rPr lang="tr-TR" sz="1400" spc="-10" dirty="0">
                <a:solidFill>
                  <a:srgbClr val="252525"/>
                </a:solidFill>
                <a:latin typeface="Courier New"/>
                <a:cs typeface="Courier New"/>
              </a:rPr>
              <a:t>            s3=s3+1    </a:t>
            </a:r>
          </a:p>
          <a:p>
            <a:pPr marL="848360" marR="819785"/>
            <a:r>
              <a:rPr lang="tr-TR" sz="1400" spc="-10" dirty="0">
                <a:solidFill>
                  <a:srgbClr val="252525"/>
                </a:solidFill>
                <a:latin typeface="Courier New"/>
                <a:cs typeface="Courier New"/>
              </a:rPr>
              <a:t>        </a:t>
            </a:r>
            <a:r>
              <a:rPr lang="tr-TR" sz="1400" spc="-10" dirty="0" err="1">
                <a:solidFill>
                  <a:srgbClr val="252525"/>
                </a:solidFill>
                <a:latin typeface="Courier New"/>
                <a:cs typeface="Courier New"/>
              </a:rPr>
              <a:t>if</a:t>
            </a:r>
            <a:r>
              <a:rPr lang="tr-TR" sz="1400" spc="-10" dirty="0">
                <a:solidFill>
                  <a:srgbClr val="252525"/>
                </a:solidFill>
                <a:latin typeface="Courier New"/>
                <a:cs typeface="Courier New"/>
              </a:rPr>
              <a:t> i in karakter: </a:t>
            </a:r>
          </a:p>
          <a:p>
            <a:pPr marL="848360" marR="819785"/>
            <a:r>
              <a:rPr lang="tr-TR" sz="1400" spc="-10" dirty="0">
                <a:solidFill>
                  <a:srgbClr val="252525"/>
                </a:solidFill>
                <a:latin typeface="Courier New"/>
                <a:cs typeface="Courier New"/>
              </a:rPr>
              <a:t>            s4=s4+1    </a:t>
            </a:r>
          </a:p>
          <a:p>
            <a:pPr marL="848360" marR="819785"/>
            <a:r>
              <a:rPr lang="tr-TR" sz="1400" spc="-10" dirty="0">
                <a:solidFill>
                  <a:srgbClr val="252525"/>
                </a:solidFill>
                <a:latin typeface="Courier New"/>
                <a:cs typeface="Courier New"/>
              </a:rPr>
              <a:t>    </a:t>
            </a:r>
            <a:r>
              <a:rPr lang="tr-TR" sz="1400" spc="-10" dirty="0" err="1">
                <a:solidFill>
                  <a:srgbClr val="252525"/>
                </a:solidFill>
                <a:latin typeface="Courier New"/>
                <a:cs typeface="Courier New"/>
              </a:rPr>
              <a:t>if</a:t>
            </a:r>
            <a:r>
              <a:rPr lang="tr-TR" sz="1400" spc="-10" dirty="0">
                <a:solidFill>
                  <a:srgbClr val="252525"/>
                </a:solidFill>
                <a:latin typeface="Courier New"/>
                <a:cs typeface="Courier New"/>
              </a:rPr>
              <a:t> s1&lt;1 </a:t>
            </a:r>
            <a:r>
              <a:rPr lang="tr-TR" sz="1400" spc="-10" dirty="0" err="1">
                <a:solidFill>
                  <a:srgbClr val="252525"/>
                </a:solidFill>
                <a:latin typeface="Courier New"/>
                <a:cs typeface="Courier New"/>
              </a:rPr>
              <a:t>or</a:t>
            </a:r>
            <a:r>
              <a:rPr lang="tr-TR" sz="1400" spc="-10" dirty="0">
                <a:solidFill>
                  <a:srgbClr val="252525"/>
                </a:solidFill>
                <a:latin typeface="Courier New"/>
                <a:cs typeface="Courier New"/>
              </a:rPr>
              <a:t> s2&lt;1 </a:t>
            </a:r>
            <a:r>
              <a:rPr lang="tr-TR" sz="1400" spc="-10" dirty="0" err="1">
                <a:solidFill>
                  <a:srgbClr val="252525"/>
                </a:solidFill>
                <a:latin typeface="Courier New"/>
                <a:cs typeface="Courier New"/>
              </a:rPr>
              <a:t>or</a:t>
            </a:r>
            <a:r>
              <a:rPr lang="tr-TR" sz="1400" spc="-10" dirty="0">
                <a:solidFill>
                  <a:srgbClr val="252525"/>
                </a:solidFill>
                <a:latin typeface="Courier New"/>
                <a:cs typeface="Courier New"/>
              </a:rPr>
              <a:t> s3&lt;1 </a:t>
            </a:r>
            <a:r>
              <a:rPr lang="tr-TR" sz="1400" spc="-10" dirty="0" err="1">
                <a:solidFill>
                  <a:srgbClr val="252525"/>
                </a:solidFill>
                <a:latin typeface="Courier New"/>
                <a:cs typeface="Courier New"/>
              </a:rPr>
              <a:t>or</a:t>
            </a:r>
            <a:r>
              <a:rPr lang="tr-TR" sz="1400" spc="-10" dirty="0">
                <a:solidFill>
                  <a:srgbClr val="252525"/>
                </a:solidFill>
                <a:latin typeface="Courier New"/>
                <a:cs typeface="Courier New"/>
              </a:rPr>
              <a:t> s4&lt;1 </a:t>
            </a:r>
            <a:r>
              <a:rPr lang="tr-TR" sz="1400" spc="-10" dirty="0" err="1">
                <a:solidFill>
                  <a:srgbClr val="252525"/>
                </a:solidFill>
                <a:latin typeface="Courier New"/>
                <a:cs typeface="Courier New"/>
              </a:rPr>
              <a:t>or</a:t>
            </a:r>
            <a:r>
              <a:rPr lang="tr-TR" sz="1400"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lang="tr-TR" sz="1400" spc="-10" dirty="0" err="1">
                <a:solidFill>
                  <a:srgbClr val="252525"/>
                </a:solidFill>
                <a:latin typeface="Courier New"/>
                <a:cs typeface="Courier New"/>
              </a:rPr>
              <a:t>len</a:t>
            </a:r>
            <a:r>
              <a:rPr lang="tr-TR" sz="1400" spc="-10" dirty="0">
                <a:solidFill>
                  <a:srgbClr val="252525"/>
                </a:solidFill>
                <a:latin typeface="Courier New"/>
                <a:cs typeface="Courier New"/>
              </a:rPr>
              <a:t>(parola)&lt;6 </a:t>
            </a:r>
            <a:r>
              <a:rPr lang="tr-TR" sz="1400" spc="-10" dirty="0" err="1">
                <a:solidFill>
                  <a:srgbClr val="252525"/>
                </a:solidFill>
                <a:latin typeface="Courier New"/>
                <a:cs typeface="Courier New"/>
              </a:rPr>
              <a:t>or</a:t>
            </a:r>
            <a:r>
              <a:rPr lang="tr-TR" sz="1400"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lang="tr-TR" sz="1400" spc="-10" dirty="0" err="1">
                <a:solidFill>
                  <a:srgbClr val="252525"/>
                </a:solidFill>
                <a:latin typeface="Courier New"/>
                <a:cs typeface="Courier New"/>
              </a:rPr>
              <a:t>len</a:t>
            </a:r>
            <a:r>
              <a:rPr lang="tr-TR" sz="1400" spc="-10" dirty="0">
                <a:solidFill>
                  <a:srgbClr val="252525"/>
                </a:solidFill>
                <a:latin typeface="Courier New"/>
                <a:cs typeface="Courier New"/>
              </a:rPr>
              <a:t>(parola)&gt;12:</a:t>
            </a:r>
          </a:p>
          <a:p>
            <a:pPr marL="848360" marR="819785"/>
            <a:r>
              <a:rPr lang="tr-TR" sz="1400" spc="-10" dirty="0">
                <a:solidFill>
                  <a:srgbClr val="252525"/>
                </a:solidFill>
                <a:latin typeface="Courier New"/>
                <a:cs typeface="Courier New"/>
              </a:rPr>
              <a:t>        </a:t>
            </a:r>
            <a:r>
              <a:rPr lang="tr-TR" sz="1400" spc="-10" dirty="0" err="1">
                <a:solidFill>
                  <a:srgbClr val="252525"/>
                </a:solidFill>
                <a:latin typeface="Courier New"/>
                <a:cs typeface="Courier New"/>
              </a:rPr>
              <a:t>print</a:t>
            </a:r>
            <a:r>
              <a:rPr lang="tr-TR" sz="1400" spc="-10" dirty="0">
                <a:solidFill>
                  <a:srgbClr val="252525"/>
                </a:solidFill>
                <a:latin typeface="Courier New"/>
                <a:cs typeface="Courier New"/>
              </a:rPr>
              <a:t>("Parolanız geçerli değil!")</a:t>
            </a:r>
          </a:p>
          <a:p>
            <a:pPr marL="848360" marR="819785"/>
            <a:r>
              <a:rPr lang="tr-TR" sz="1400" spc="-10" dirty="0">
                <a:solidFill>
                  <a:srgbClr val="252525"/>
                </a:solidFill>
                <a:latin typeface="Courier New"/>
                <a:cs typeface="Courier New"/>
              </a:rPr>
              <a:t>        break</a:t>
            </a:r>
          </a:p>
          <a:p>
            <a:pPr marL="848360" marR="819785"/>
            <a:r>
              <a:rPr lang="tr-TR" sz="1400" spc="-10" dirty="0">
                <a:solidFill>
                  <a:srgbClr val="252525"/>
                </a:solidFill>
                <a:latin typeface="Courier New"/>
                <a:cs typeface="Courier New"/>
              </a:rPr>
              <a:t>    else:</a:t>
            </a:r>
          </a:p>
          <a:p>
            <a:pPr marL="848360" marR="819785"/>
            <a:r>
              <a:rPr lang="tr-TR" sz="1400" spc="-10" dirty="0">
                <a:solidFill>
                  <a:srgbClr val="252525"/>
                </a:solidFill>
                <a:latin typeface="Courier New"/>
                <a:cs typeface="Courier New"/>
              </a:rPr>
              <a:t>        </a:t>
            </a:r>
            <a:r>
              <a:rPr lang="tr-TR" sz="1400" spc="-10" dirty="0" err="1">
                <a:solidFill>
                  <a:srgbClr val="252525"/>
                </a:solidFill>
                <a:latin typeface="Courier New"/>
                <a:cs typeface="Courier New"/>
              </a:rPr>
              <a:t>print</a:t>
            </a:r>
            <a:r>
              <a:rPr lang="tr-TR" sz="1400" spc="-10" dirty="0">
                <a:solidFill>
                  <a:srgbClr val="252525"/>
                </a:solidFill>
                <a:latin typeface="Courier New"/>
                <a:cs typeface="Courier New"/>
              </a:rPr>
              <a:t>("Geçerli parola... Lütfen bekleyiniz...")</a:t>
            </a:r>
          </a:p>
          <a:p>
            <a:pPr marL="848360" marR="819785"/>
            <a:r>
              <a:rPr lang="tr-TR" sz="1400" spc="-10" dirty="0">
                <a:solidFill>
                  <a:srgbClr val="252525"/>
                </a:solidFill>
                <a:latin typeface="Courier New"/>
                <a:cs typeface="Courier New"/>
              </a:rPr>
              <a:t>        break</a:t>
            </a:r>
          </a:p>
          <a:p>
            <a:pPr marL="848360" marR="819785"/>
            <a:r>
              <a:rPr lang="tr-TR" sz="1400" spc="-10" dirty="0">
                <a:solidFill>
                  <a:srgbClr val="252525"/>
                </a:solidFill>
                <a:latin typeface="Courier New"/>
                <a:cs typeface="Courier New"/>
              </a:rPr>
              <a:t>    break</a:t>
            </a:r>
          </a:p>
        </p:txBody>
      </p:sp>
      <p:sp>
        <p:nvSpPr>
          <p:cNvPr id="18" name="Dikdörtgen 17"/>
          <p:cNvSpPr/>
          <p:nvPr/>
        </p:nvSpPr>
        <p:spPr>
          <a:xfrm>
            <a:off x="7883823" y="1995200"/>
            <a:ext cx="542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pc="-5" dirty="0">
                <a:solidFill>
                  <a:srgbClr val="FFFFFF"/>
                </a:solidFill>
                <a:cs typeface="Calibri"/>
              </a:rPr>
              <a:t>Kod</a:t>
            </a:r>
            <a:endParaRPr lang="tr-TR" dirty="0"/>
          </a:p>
        </p:txBody>
      </p:sp>
      <p:sp>
        <p:nvSpPr>
          <p:cNvPr id="19" name="Dikdörtgen 18"/>
          <p:cNvSpPr/>
          <p:nvPr/>
        </p:nvSpPr>
        <p:spPr>
          <a:xfrm>
            <a:off x="279400" y="533400"/>
            <a:ext cx="15544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14- Kullanıcılar tarafından girilen şifrenin geçerliliğini kontrol etmek için bir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programı yazınız.</a:t>
            </a:r>
          </a:p>
        </p:txBody>
      </p:sp>
    </p:spTree>
    <p:extLst>
      <p:ext uri="{BB962C8B-B14F-4D97-AF65-F5344CB8AC3E}">
        <p14:creationId xmlns:p14="http://schemas.microsoft.com/office/powerpoint/2010/main" val="14549310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1472946" y="7567676"/>
            <a:ext cx="16878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ndarray.dtype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15273" y="7670393"/>
            <a:ext cx="1075690" cy="398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2450" spc="-10" dirty="0" smtClean="0">
                <a:solidFill>
                  <a:srgbClr val="FFFFFF"/>
                </a:solidFill>
                <a:latin typeface="Calibri"/>
                <a:cs typeface="Calibri"/>
              </a:rPr>
              <a:t>Konsept</a:t>
            </a:r>
            <a:endParaRPr sz="2450" dirty="0">
              <a:latin typeface="Calibri"/>
              <a:cs typeface="Calibri"/>
            </a:endParaRPr>
          </a:p>
        </p:txBody>
      </p:sp>
      <p:sp>
        <p:nvSpPr>
          <p:cNvPr id="29" name="Dikdörtgen 28"/>
          <p:cNvSpPr/>
          <p:nvPr/>
        </p:nvSpPr>
        <p:spPr>
          <a:xfrm>
            <a:off x="279400" y="533400"/>
            <a:ext cx="1554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15- Girilen bir sayı listesinin </a:t>
            </a:r>
            <a:r>
              <a:rPr lang="tr-TR" sz="3200" dirty="0" err="1" smtClean="0">
                <a:solidFill>
                  <a:schemeClr val="accent5">
                    <a:lumMod val="75000"/>
                  </a:schemeClr>
                </a:solidFill>
              </a:rPr>
              <a:t>mod</a:t>
            </a:r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 ve </a:t>
            </a:r>
            <a:r>
              <a:rPr lang="tr-TR" sz="3200" dirty="0" err="1" smtClean="0">
                <a:solidFill>
                  <a:schemeClr val="accent5">
                    <a:lumMod val="75000"/>
                  </a:schemeClr>
                </a:solidFill>
              </a:rPr>
              <a:t>medyanını</a:t>
            </a:r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 bulmak için bir </a:t>
            </a:r>
            <a:r>
              <a:rPr lang="tr-TR" sz="3200" dirty="0" err="1" smtClean="0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 programı yazınız.</a:t>
            </a:r>
            <a:endParaRPr lang="tr-TR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Dikdörtgen 1"/>
          <p:cNvSpPr/>
          <p:nvPr/>
        </p:nvSpPr>
        <p:spPr>
          <a:xfrm>
            <a:off x="508000" y="1981200"/>
            <a:ext cx="13245101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dirty="0" err="1"/>
              <a:t>Mod</a:t>
            </a:r>
            <a:r>
              <a:rPr lang="tr-TR" sz="2800" dirty="0"/>
              <a:t>, bir sayısal veri serisi içinde en çok tekrar eden sayıdır</a:t>
            </a:r>
            <a:r>
              <a:rPr lang="tr-TR" sz="2800" dirty="0" smtClean="0"/>
              <a:t>.</a:t>
            </a:r>
          </a:p>
          <a:p>
            <a:endParaRPr lang="tr-TR" sz="2800" dirty="0" smtClean="0"/>
          </a:p>
          <a:p>
            <a:r>
              <a:rPr lang="tr-TR" sz="2800" dirty="0" smtClean="0"/>
              <a:t>Medyan</a:t>
            </a:r>
            <a:r>
              <a:rPr lang="tr-TR" sz="2800" dirty="0"/>
              <a:t>, bir sayısal veri serisi </a:t>
            </a:r>
            <a:r>
              <a:rPr lang="tr-TR" sz="2800" dirty="0" smtClean="0"/>
              <a:t>sıralandığında </a:t>
            </a:r>
            <a:r>
              <a:rPr lang="tr-TR" sz="2800" dirty="0"/>
              <a:t>ortada kalan sayıdır</a:t>
            </a:r>
            <a:r>
              <a:rPr lang="tr-TR" sz="2800" dirty="0" smtClean="0"/>
              <a:t>.</a:t>
            </a:r>
          </a:p>
          <a:p>
            <a:r>
              <a:rPr lang="tr-TR" sz="2800" dirty="0" smtClean="0"/>
              <a:t>Veri setindeki öğe sayısı tek ise (n+1)/2. konumdaki değer ve </a:t>
            </a:r>
          </a:p>
          <a:p>
            <a:r>
              <a:rPr lang="tr-TR" sz="2800" dirty="0" smtClean="0"/>
              <a:t>öğe sayısı çift ise n/2 ve (n+2)/2. konumlardaki değerlerin aritmetik ortalaması medyandır.</a:t>
            </a:r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21089171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503425" y="2594813"/>
            <a:ext cx="163068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ndarray.ndim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72946" y="7567676"/>
            <a:ext cx="16878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ndarray.dtype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15273" y="7670393"/>
            <a:ext cx="1075690" cy="398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2450" spc="-10" dirty="0" smtClean="0">
                <a:solidFill>
                  <a:srgbClr val="FFFFFF"/>
                </a:solidFill>
                <a:latin typeface="Calibri"/>
                <a:cs typeface="Calibri"/>
              </a:rPr>
              <a:t>Konsept</a:t>
            </a:r>
            <a:endParaRPr sz="2450" dirty="0">
              <a:latin typeface="Calibri"/>
              <a:cs typeface="Calibri"/>
            </a:endParaRPr>
          </a:p>
        </p:txBody>
      </p:sp>
      <p:sp>
        <p:nvSpPr>
          <p:cNvPr id="8" name="object 6"/>
          <p:cNvSpPr/>
          <p:nvPr/>
        </p:nvSpPr>
        <p:spPr>
          <a:xfrm>
            <a:off x="7375398" y="1828800"/>
            <a:ext cx="1559560" cy="670378"/>
          </a:xfrm>
          <a:custGeom>
            <a:avLst/>
            <a:gdLst/>
            <a:ahLst/>
            <a:cxnLst/>
            <a:rect l="l" t="t" r="r" b="b"/>
            <a:pathLst>
              <a:path w="1559559" h="820419">
                <a:moveTo>
                  <a:pt x="0" y="136651"/>
                </a:moveTo>
                <a:lnTo>
                  <a:pt x="6969" y="93472"/>
                </a:lnTo>
                <a:lnTo>
                  <a:pt x="26375" y="55961"/>
                </a:lnTo>
                <a:lnTo>
                  <a:pt x="55961" y="26375"/>
                </a:lnTo>
                <a:lnTo>
                  <a:pt x="93472" y="6969"/>
                </a:lnTo>
                <a:lnTo>
                  <a:pt x="136651" y="0"/>
                </a:lnTo>
                <a:lnTo>
                  <a:pt x="1422400" y="0"/>
                </a:lnTo>
                <a:lnTo>
                  <a:pt x="1465579" y="6969"/>
                </a:lnTo>
                <a:lnTo>
                  <a:pt x="1503090" y="26375"/>
                </a:lnTo>
                <a:lnTo>
                  <a:pt x="1532676" y="55961"/>
                </a:lnTo>
                <a:lnTo>
                  <a:pt x="1552082" y="93472"/>
                </a:lnTo>
                <a:lnTo>
                  <a:pt x="1559052" y="136651"/>
                </a:lnTo>
                <a:lnTo>
                  <a:pt x="1559052" y="683259"/>
                </a:lnTo>
                <a:lnTo>
                  <a:pt x="1552082" y="726439"/>
                </a:lnTo>
                <a:lnTo>
                  <a:pt x="1532676" y="763950"/>
                </a:lnTo>
                <a:lnTo>
                  <a:pt x="1503090" y="793536"/>
                </a:lnTo>
                <a:lnTo>
                  <a:pt x="1465579" y="812942"/>
                </a:lnTo>
                <a:lnTo>
                  <a:pt x="1422400" y="819911"/>
                </a:lnTo>
                <a:lnTo>
                  <a:pt x="136651" y="819911"/>
                </a:lnTo>
                <a:lnTo>
                  <a:pt x="93472" y="812942"/>
                </a:lnTo>
                <a:lnTo>
                  <a:pt x="55961" y="793536"/>
                </a:lnTo>
                <a:lnTo>
                  <a:pt x="26375" y="763950"/>
                </a:lnTo>
                <a:lnTo>
                  <a:pt x="6969" y="726439"/>
                </a:lnTo>
                <a:lnTo>
                  <a:pt x="0" y="683259"/>
                </a:lnTo>
                <a:lnTo>
                  <a:pt x="0" y="136651"/>
                </a:lnTo>
                <a:close/>
              </a:path>
            </a:pathLst>
          </a:custGeom>
          <a:ln w="25908">
            <a:solidFill>
              <a:srgbClr val="25B7C8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/>
          <p:cNvSpPr/>
          <p:nvPr/>
        </p:nvSpPr>
        <p:spPr>
          <a:xfrm>
            <a:off x="7481316" y="1909516"/>
            <a:ext cx="1347470" cy="1197549"/>
          </a:xfrm>
          <a:custGeom>
            <a:avLst/>
            <a:gdLst/>
            <a:ahLst/>
            <a:cxnLst/>
            <a:rect l="l" t="t" r="r" b="b"/>
            <a:pathLst>
              <a:path w="1347470" h="1465579">
                <a:moveTo>
                  <a:pt x="659892" y="835914"/>
                </a:moveTo>
                <a:lnTo>
                  <a:pt x="633984" y="835914"/>
                </a:lnTo>
                <a:lnTo>
                  <a:pt x="633984" y="913638"/>
                </a:lnTo>
                <a:lnTo>
                  <a:pt x="659892" y="913638"/>
                </a:lnTo>
                <a:lnTo>
                  <a:pt x="659892" y="835914"/>
                </a:lnTo>
                <a:close/>
              </a:path>
              <a:path w="1347470" h="1465579">
                <a:moveTo>
                  <a:pt x="659892" y="732282"/>
                </a:moveTo>
                <a:lnTo>
                  <a:pt x="633984" y="732282"/>
                </a:lnTo>
                <a:lnTo>
                  <a:pt x="633984" y="810006"/>
                </a:lnTo>
                <a:lnTo>
                  <a:pt x="659892" y="810006"/>
                </a:lnTo>
                <a:lnTo>
                  <a:pt x="659892" y="732282"/>
                </a:lnTo>
                <a:close/>
              </a:path>
              <a:path w="1347470" h="1465579">
                <a:moveTo>
                  <a:pt x="1013460" y="1359408"/>
                </a:moveTo>
                <a:lnTo>
                  <a:pt x="659892" y="1011720"/>
                </a:lnTo>
                <a:lnTo>
                  <a:pt x="659892" y="939546"/>
                </a:lnTo>
                <a:lnTo>
                  <a:pt x="633984" y="939546"/>
                </a:lnTo>
                <a:lnTo>
                  <a:pt x="633984" y="1010221"/>
                </a:lnTo>
                <a:lnTo>
                  <a:pt x="278892" y="1359408"/>
                </a:lnTo>
                <a:lnTo>
                  <a:pt x="623189" y="1359408"/>
                </a:lnTo>
                <a:lnTo>
                  <a:pt x="582168" y="1400429"/>
                </a:lnTo>
                <a:lnTo>
                  <a:pt x="646938" y="1465199"/>
                </a:lnTo>
                <a:lnTo>
                  <a:pt x="711708" y="1400429"/>
                </a:lnTo>
                <a:lnTo>
                  <a:pt x="670687" y="1359408"/>
                </a:lnTo>
                <a:lnTo>
                  <a:pt x="1013460" y="1359408"/>
                </a:lnTo>
                <a:close/>
              </a:path>
              <a:path w="1347470" h="1465579">
                <a:moveTo>
                  <a:pt x="1347216" y="107188"/>
                </a:moveTo>
                <a:lnTo>
                  <a:pt x="1338783" y="65481"/>
                </a:lnTo>
                <a:lnTo>
                  <a:pt x="1315808" y="31407"/>
                </a:lnTo>
                <a:lnTo>
                  <a:pt x="1281734" y="8432"/>
                </a:lnTo>
                <a:lnTo>
                  <a:pt x="1240028" y="0"/>
                </a:lnTo>
                <a:lnTo>
                  <a:pt x="107188" y="0"/>
                </a:lnTo>
                <a:lnTo>
                  <a:pt x="65468" y="8432"/>
                </a:lnTo>
                <a:lnTo>
                  <a:pt x="31394" y="31407"/>
                </a:lnTo>
                <a:lnTo>
                  <a:pt x="8420" y="65481"/>
                </a:lnTo>
                <a:lnTo>
                  <a:pt x="0" y="107188"/>
                </a:lnTo>
                <a:lnTo>
                  <a:pt x="0" y="535940"/>
                </a:lnTo>
                <a:lnTo>
                  <a:pt x="8420" y="577659"/>
                </a:lnTo>
                <a:lnTo>
                  <a:pt x="31394" y="611733"/>
                </a:lnTo>
                <a:lnTo>
                  <a:pt x="65468" y="634707"/>
                </a:lnTo>
                <a:lnTo>
                  <a:pt x="107188" y="643128"/>
                </a:lnTo>
                <a:lnTo>
                  <a:pt x="1240028" y="643128"/>
                </a:lnTo>
                <a:lnTo>
                  <a:pt x="1281734" y="634707"/>
                </a:lnTo>
                <a:lnTo>
                  <a:pt x="1315808" y="611733"/>
                </a:lnTo>
                <a:lnTo>
                  <a:pt x="1338783" y="577659"/>
                </a:lnTo>
                <a:lnTo>
                  <a:pt x="1347216" y="535940"/>
                </a:lnTo>
                <a:lnTo>
                  <a:pt x="1347216" y="107188"/>
                </a:lnTo>
                <a:close/>
              </a:path>
            </a:pathLst>
          </a:custGeom>
          <a:solidFill>
            <a:srgbClr val="25B7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/>
          <p:cNvSpPr/>
          <p:nvPr/>
        </p:nvSpPr>
        <p:spPr>
          <a:xfrm>
            <a:off x="7760208" y="2725178"/>
            <a:ext cx="734695" cy="295236"/>
          </a:xfrm>
          <a:custGeom>
            <a:avLst/>
            <a:gdLst/>
            <a:ahLst/>
            <a:cxnLst/>
            <a:rect l="l" t="t" r="r" b="b"/>
            <a:pathLst>
              <a:path w="734695" h="361314">
                <a:moveTo>
                  <a:pt x="0" y="361188"/>
                </a:moveTo>
                <a:lnTo>
                  <a:pt x="367284" y="0"/>
                </a:lnTo>
                <a:lnTo>
                  <a:pt x="734568" y="361188"/>
                </a:lnTo>
                <a:lnTo>
                  <a:pt x="0" y="361188"/>
                </a:lnTo>
                <a:close/>
              </a:path>
            </a:pathLst>
          </a:custGeom>
          <a:ln w="12192">
            <a:solidFill>
              <a:srgbClr val="25B7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Grup 10"/>
          <p:cNvGrpSpPr/>
          <p:nvPr/>
        </p:nvGrpSpPr>
        <p:grpSpPr>
          <a:xfrm>
            <a:off x="1244932" y="3020413"/>
            <a:ext cx="13754100" cy="5836169"/>
            <a:chOff x="1251204" y="3387726"/>
            <a:chExt cx="13754100" cy="2474485"/>
          </a:xfrm>
        </p:grpSpPr>
        <p:sp>
          <p:nvSpPr>
            <p:cNvPr id="12" name="object 9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13754100" y="0"/>
                  </a:moveTo>
                  <a:lnTo>
                    <a:pt x="0" y="0"/>
                  </a:lnTo>
                  <a:lnTo>
                    <a:pt x="0" y="3028188"/>
                  </a:lnTo>
                  <a:lnTo>
                    <a:pt x="13754100" y="3028188"/>
                  </a:lnTo>
                  <a:lnTo>
                    <a:pt x="13754100" y="0"/>
                  </a:lnTo>
                  <a:close/>
                </a:path>
              </a:pathLst>
            </a:custGeom>
            <a:solidFill>
              <a:srgbClr val="25B7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0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0" y="3028188"/>
                  </a:moveTo>
                  <a:lnTo>
                    <a:pt x="13754100" y="3028188"/>
                  </a:lnTo>
                  <a:lnTo>
                    <a:pt x="13754100" y="0"/>
                  </a:lnTo>
                  <a:lnTo>
                    <a:pt x="0" y="0"/>
                  </a:lnTo>
                  <a:lnTo>
                    <a:pt x="0" y="3028188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13513308" y="0"/>
                  </a:moveTo>
                  <a:lnTo>
                    <a:pt x="0" y="0"/>
                  </a:lnTo>
                  <a:lnTo>
                    <a:pt x="0" y="2828543"/>
                  </a:lnTo>
                  <a:lnTo>
                    <a:pt x="13513308" y="2828543"/>
                  </a:lnTo>
                  <a:lnTo>
                    <a:pt x="1351330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0" y="2828543"/>
                  </a:moveTo>
                  <a:lnTo>
                    <a:pt x="13513308" y="2828543"/>
                  </a:lnTo>
                  <a:lnTo>
                    <a:pt x="13513308" y="0"/>
                  </a:lnTo>
                  <a:lnTo>
                    <a:pt x="0" y="0"/>
                  </a:lnTo>
                  <a:lnTo>
                    <a:pt x="0" y="2828543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3"/>
          <p:cNvSpPr txBox="1">
            <a:spLocks noGrp="1"/>
          </p:cNvSpPr>
          <p:nvPr>
            <p:ph type="body" idx="1"/>
          </p:nvPr>
        </p:nvSpPr>
        <p:spPr>
          <a:xfrm>
            <a:off x="660400" y="3115140"/>
            <a:ext cx="14478000" cy="5741443"/>
          </a:xfrm>
          <a:prstGeom prst="rect">
            <a:avLst/>
          </a:prstGeom>
        </p:spPr>
        <p:txBody>
          <a:bodyPr vert="horz" wrap="square" lIns="0" tIns="153796" rIns="0" bIns="0" rtlCol="0">
            <a:spAutoFit/>
          </a:bodyPr>
          <a:lstStyle/>
          <a:p>
            <a:pPr marL="848360" marR="819785"/>
            <a:r>
              <a:rPr lang="tr-TR" sz="1100" spc="-10" dirty="0">
                <a:solidFill>
                  <a:srgbClr val="252525"/>
                </a:solidFill>
                <a:latin typeface="Courier New"/>
                <a:cs typeface="Courier New"/>
              </a:rPr>
              <a:t>liste=[]</a:t>
            </a:r>
          </a:p>
          <a:p>
            <a:pPr marL="848360" marR="819785"/>
            <a:r>
              <a:rPr lang="tr-TR" sz="1100" spc="-10" dirty="0" err="1">
                <a:solidFill>
                  <a:srgbClr val="252525"/>
                </a:solidFill>
                <a:latin typeface="Courier New"/>
                <a:cs typeface="Courier New"/>
              </a:rPr>
              <a:t>while</a:t>
            </a:r>
            <a:r>
              <a:rPr lang="tr-TR" sz="1100" spc="-10" dirty="0">
                <a:solidFill>
                  <a:srgbClr val="252525"/>
                </a:solidFill>
                <a:latin typeface="Courier New"/>
                <a:cs typeface="Courier New"/>
              </a:rPr>
              <a:t> True:</a:t>
            </a:r>
          </a:p>
          <a:p>
            <a:pPr marL="848360" marR="819785"/>
            <a:r>
              <a:rPr lang="tr-TR" sz="1100" spc="-10" dirty="0">
                <a:solidFill>
                  <a:srgbClr val="252525"/>
                </a:solidFill>
                <a:latin typeface="Courier New"/>
                <a:cs typeface="Courier New"/>
              </a:rPr>
              <a:t>    ekle=</a:t>
            </a:r>
            <a:r>
              <a:rPr lang="tr-TR" sz="1100" spc="-10" dirty="0" err="1">
                <a:solidFill>
                  <a:srgbClr val="252525"/>
                </a:solidFill>
                <a:latin typeface="Courier New"/>
                <a:cs typeface="Courier New"/>
              </a:rPr>
              <a:t>input</a:t>
            </a:r>
            <a:r>
              <a:rPr lang="tr-TR" sz="1100" spc="-10" dirty="0">
                <a:solidFill>
                  <a:srgbClr val="252525"/>
                </a:solidFill>
                <a:latin typeface="Courier New"/>
                <a:cs typeface="Courier New"/>
              </a:rPr>
              <a:t>("Sayı giriniz, çıkmak için 'q': ")</a:t>
            </a:r>
          </a:p>
          <a:p>
            <a:pPr marL="848360" marR="819785"/>
            <a:r>
              <a:rPr lang="tr-TR" sz="1100" spc="-10" dirty="0">
                <a:solidFill>
                  <a:srgbClr val="252525"/>
                </a:solidFill>
                <a:latin typeface="Courier New"/>
                <a:cs typeface="Courier New"/>
              </a:rPr>
              <a:t>    </a:t>
            </a:r>
            <a:r>
              <a:rPr lang="tr-TR" sz="1100" spc="-10" dirty="0" err="1">
                <a:solidFill>
                  <a:srgbClr val="252525"/>
                </a:solidFill>
                <a:latin typeface="Courier New"/>
                <a:cs typeface="Courier New"/>
              </a:rPr>
              <a:t>if</a:t>
            </a:r>
            <a:r>
              <a:rPr lang="tr-TR" sz="1100" spc="-10" dirty="0">
                <a:solidFill>
                  <a:srgbClr val="252525"/>
                </a:solidFill>
                <a:latin typeface="Courier New"/>
                <a:cs typeface="Courier New"/>
              </a:rPr>
              <a:t> ekle!="q":</a:t>
            </a:r>
          </a:p>
          <a:p>
            <a:pPr marL="848360" marR="819785"/>
            <a:r>
              <a:rPr lang="tr-TR" sz="1100" spc="-10" dirty="0">
                <a:solidFill>
                  <a:srgbClr val="252525"/>
                </a:solidFill>
                <a:latin typeface="Courier New"/>
                <a:cs typeface="Courier New"/>
              </a:rPr>
              <a:t>        </a:t>
            </a:r>
            <a:r>
              <a:rPr lang="tr-TR" sz="1100" spc="-10" dirty="0" err="1">
                <a:solidFill>
                  <a:srgbClr val="252525"/>
                </a:solidFill>
                <a:latin typeface="Courier New"/>
                <a:cs typeface="Courier New"/>
              </a:rPr>
              <a:t>liste.append</a:t>
            </a:r>
            <a:r>
              <a:rPr lang="tr-TR" sz="110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lang="tr-TR" sz="1100" spc="-10" dirty="0" err="1">
                <a:solidFill>
                  <a:srgbClr val="252525"/>
                </a:solidFill>
                <a:latin typeface="Courier New"/>
                <a:cs typeface="Courier New"/>
              </a:rPr>
              <a:t>int</a:t>
            </a:r>
            <a:r>
              <a:rPr lang="tr-TR" sz="1100" spc="-10" dirty="0">
                <a:solidFill>
                  <a:srgbClr val="252525"/>
                </a:solidFill>
                <a:latin typeface="Courier New"/>
                <a:cs typeface="Courier New"/>
              </a:rPr>
              <a:t>(ekle)) </a:t>
            </a:r>
          </a:p>
          <a:p>
            <a:pPr marL="848360" marR="819785"/>
            <a:r>
              <a:rPr lang="tr-TR" sz="1100" spc="-10" dirty="0">
                <a:solidFill>
                  <a:srgbClr val="252525"/>
                </a:solidFill>
                <a:latin typeface="Courier New"/>
                <a:cs typeface="Courier New"/>
              </a:rPr>
              <a:t>    else:</a:t>
            </a:r>
          </a:p>
          <a:p>
            <a:pPr marL="848360" marR="819785"/>
            <a:r>
              <a:rPr lang="tr-TR" sz="1100" spc="-10" dirty="0">
                <a:solidFill>
                  <a:srgbClr val="252525"/>
                </a:solidFill>
                <a:latin typeface="Courier New"/>
                <a:cs typeface="Courier New"/>
              </a:rPr>
              <a:t>        break</a:t>
            </a:r>
          </a:p>
          <a:p>
            <a:pPr marL="848360" marR="819785"/>
            <a:r>
              <a:rPr lang="tr-TR" sz="1100" spc="-10" dirty="0" err="1">
                <a:solidFill>
                  <a:srgbClr val="252525"/>
                </a:solidFill>
                <a:latin typeface="Courier New"/>
                <a:cs typeface="Courier New"/>
              </a:rPr>
              <a:t>liste.sort</a:t>
            </a:r>
            <a:r>
              <a:rPr lang="tr-TR" sz="1100" spc="-10" dirty="0">
                <a:solidFill>
                  <a:srgbClr val="252525"/>
                </a:solidFill>
                <a:latin typeface="Courier New"/>
                <a:cs typeface="Courier New"/>
              </a:rPr>
              <a:t>()</a:t>
            </a:r>
          </a:p>
          <a:p>
            <a:pPr marL="848360" marR="819785"/>
            <a:r>
              <a:rPr lang="tr-TR" sz="1100" spc="-10" dirty="0" err="1">
                <a:solidFill>
                  <a:srgbClr val="252525"/>
                </a:solidFill>
                <a:latin typeface="Courier New"/>
                <a:cs typeface="Courier New"/>
              </a:rPr>
              <a:t>maks</a:t>
            </a:r>
            <a:r>
              <a:rPr lang="tr-TR" sz="1100" spc="-10" dirty="0">
                <a:solidFill>
                  <a:srgbClr val="252525"/>
                </a:solidFill>
                <a:latin typeface="Courier New"/>
                <a:cs typeface="Courier New"/>
              </a:rPr>
              <a:t>=-1</a:t>
            </a:r>
          </a:p>
          <a:p>
            <a:pPr marL="848360" marR="819785"/>
            <a:r>
              <a:rPr lang="tr-TR" sz="1100" spc="-10" dirty="0" err="1">
                <a:solidFill>
                  <a:srgbClr val="252525"/>
                </a:solidFill>
                <a:latin typeface="Courier New"/>
                <a:cs typeface="Courier New"/>
              </a:rPr>
              <a:t>modd</a:t>
            </a:r>
            <a:r>
              <a:rPr lang="tr-TR" sz="1100" spc="-10" dirty="0">
                <a:solidFill>
                  <a:srgbClr val="252525"/>
                </a:solidFill>
                <a:latin typeface="Courier New"/>
                <a:cs typeface="Courier New"/>
              </a:rPr>
              <a:t>=[]</a:t>
            </a:r>
          </a:p>
          <a:p>
            <a:pPr marL="848360" marR="819785"/>
            <a:r>
              <a:rPr lang="tr-TR" sz="1100" spc="-10" dirty="0">
                <a:solidFill>
                  <a:srgbClr val="252525"/>
                </a:solidFill>
                <a:latin typeface="Courier New"/>
                <a:cs typeface="Courier New"/>
              </a:rPr>
              <a:t>konum=0</a:t>
            </a:r>
          </a:p>
          <a:p>
            <a:pPr marL="848360" marR="819785"/>
            <a:r>
              <a:rPr lang="tr-TR" sz="1100" spc="-10" dirty="0">
                <a:solidFill>
                  <a:srgbClr val="252525"/>
                </a:solidFill>
                <a:latin typeface="Courier New"/>
                <a:cs typeface="Courier New"/>
              </a:rPr>
              <a:t>konum1=0</a:t>
            </a:r>
          </a:p>
          <a:p>
            <a:pPr marL="848360" marR="819785"/>
            <a:r>
              <a:rPr lang="tr-TR" sz="1100" spc="-10" dirty="0">
                <a:solidFill>
                  <a:srgbClr val="252525"/>
                </a:solidFill>
                <a:latin typeface="Courier New"/>
                <a:cs typeface="Courier New"/>
              </a:rPr>
              <a:t>konum2=0</a:t>
            </a:r>
          </a:p>
          <a:p>
            <a:pPr marL="848360" marR="819785"/>
            <a:r>
              <a:rPr lang="tr-TR" sz="1100" spc="-10" dirty="0" err="1">
                <a:solidFill>
                  <a:srgbClr val="252525"/>
                </a:solidFill>
                <a:latin typeface="Courier New"/>
                <a:cs typeface="Courier New"/>
              </a:rPr>
              <a:t>for</a:t>
            </a:r>
            <a:r>
              <a:rPr lang="tr-TR" sz="1100" spc="-10" dirty="0">
                <a:solidFill>
                  <a:srgbClr val="252525"/>
                </a:solidFill>
                <a:latin typeface="Courier New"/>
                <a:cs typeface="Courier New"/>
              </a:rPr>
              <a:t> i in liste:</a:t>
            </a:r>
          </a:p>
          <a:p>
            <a:pPr marL="848360" marR="819785"/>
            <a:r>
              <a:rPr lang="tr-TR" sz="1100" spc="-10" dirty="0">
                <a:solidFill>
                  <a:srgbClr val="252525"/>
                </a:solidFill>
                <a:latin typeface="Courier New"/>
                <a:cs typeface="Courier New"/>
              </a:rPr>
              <a:t>    </a:t>
            </a:r>
            <a:r>
              <a:rPr lang="tr-TR" sz="1100" spc="-10" dirty="0" err="1">
                <a:solidFill>
                  <a:srgbClr val="252525"/>
                </a:solidFill>
                <a:latin typeface="Courier New"/>
                <a:cs typeface="Courier New"/>
              </a:rPr>
              <a:t>if</a:t>
            </a:r>
            <a:r>
              <a:rPr lang="tr-TR" sz="1100"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lang="tr-TR" sz="1100" spc="-10" dirty="0" err="1">
                <a:solidFill>
                  <a:srgbClr val="252525"/>
                </a:solidFill>
                <a:latin typeface="Courier New"/>
                <a:cs typeface="Courier New"/>
              </a:rPr>
              <a:t>liste.count</a:t>
            </a:r>
            <a:r>
              <a:rPr lang="tr-TR" sz="1100" spc="-10" dirty="0">
                <a:solidFill>
                  <a:srgbClr val="252525"/>
                </a:solidFill>
                <a:latin typeface="Courier New"/>
                <a:cs typeface="Courier New"/>
              </a:rPr>
              <a:t>(i)&gt;</a:t>
            </a:r>
            <a:r>
              <a:rPr lang="tr-TR" sz="1100" spc="-10" dirty="0" err="1">
                <a:solidFill>
                  <a:srgbClr val="252525"/>
                </a:solidFill>
                <a:latin typeface="Courier New"/>
                <a:cs typeface="Courier New"/>
              </a:rPr>
              <a:t>maks</a:t>
            </a:r>
            <a:r>
              <a:rPr lang="tr-TR" sz="1100" spc="-10" dirty="0">
                <a:solidFill>
                  <a:srgbClr val="252525"/>
                </a:solidFill>
                <a:latin typeface="Courier New"/>
                <a:cs typeface="Courier New"/>
              </a:rPr>
              <a:t>:</a:t>
            </a:r>
          </a:p>
          <a:p>
            <a:pPr marL="848360" marR="819785"/>
            <a:r>
              <a:rPr lang="tr-TR" sz="1100" spc="-10" dirty="0">
                <a:solidFill>
                  <a:srgbClr val="252525"/>
                </a:solidFill>
                <a:latin typeface="Courier New"/>
                <a:cs typeface="Courier New"/>
              </a:rPr>
              <a:t>        </a:t>
            </a:r>
            <a:r>
              <a:rPr lang="tr-TR" sz="1100" spc="-10" dirty="0" err="1">
                <a:solidFill>
                  <a:srgbClr val="252525"/>
                </a:solidFill>
                <a:latin typeface="Courier New"/>
                <a:cs typeface="Courier New"/>
              </a:rPr>
              <a:t>modd.clear</a:t>
            </a:r>
            <a:r>
              <a:rPr lang="tr-TR" sz="1100" spc="-10" dirty="0">
                <a:solidFill>
                  <a:srgbClr val="252525"/>
                </a:solidFill>
                <a:latin typeface="Courier New"/>
                <a:cs typeface="Courier New"/>
              </a:rPr>
              <a:t>()</a:t>
            </a:r>
          </a:p>
          <a:p>
            <a:pPr marL="848360" marR="819785"/>
            <a:r>
              <a:rPr lang="tr-TR" sz="1100" spc="-10" dirty="0">
                <a:solidFill>
                  <a:srgbClr val="252525"/>
                </a:solidFill>
                <a:latin typeface="Courier New"/>
                <a:cs typeface="Courier New"/>
              </a:rPr>
              <a:t>        </a:t>
            </a:r>
            <a:r>
              <a:rPr lang="tr-TR" sz="1100" spc="-10" dirty="0" err="1">
                <a:solidFill>
                  <a:srgbClr val="252525"/>
                </a:solidFill>
                <a:latin typeface="Courier New"/>
                <a:cs typeface="Courier New"/>
              </a:rPr>
              <a:t>modd.append</a:t>
            </a:r>
            <a:r>
              <a:rPr lang="tr-TR" sz="1100" spc="-10" dirty="0">
                <a:solidFill>
                  <a:srgbClr val="252525"/>
                </a:solidFill>
                <a:latin typeface="Courier New"/>
                <a:cs typeface="Courier New"/>
              </a:rPr>
              <a:t>(i)</a:t>
            </a:r>
          </a:p>
          <a:p>
            <a:pPr marL="848360" marR="819785"/>
            <a:r>
              <a:rPr lang="tr-TR" sz="1100" spc="-10" dirty="0">
                <a:solidFill>
                  <a:srgbClr val="252525"/>
                </a:solidFill>
                <a:latin typeface="Courier New"/>
                <a:cs typeface="Courier New"/>
              </a:rPr>
              <a:t>        </a:t>
            </a:r>
            <a:r>
              <a:rPr lang="tr-TR" sz="1100" spc="-10" dirty="0" err="1">
                <a:solidFill>
                  <a:srgbClr val="252525"/>
                </a:solidFill>
                <a:latin typeface="Courier New"/>
                <a:cs typeface="Courier New"/>
              </a:rPr>
              <a:t>maks</a:t>
            </a:r>
            <a:r>
              <a:rPr lang="tr-TR" sz="1100" spc="-10" dirty="0">
                <a:solidFill>
                  <a:srgbClr val="252525"/>
                </a:solidFill>
                <a:latin typeface="Courier New"/>
                <a:cs typeface="Courier New"/>
              </a:rPr>
              <a:t>=</a:t>
            </a:r>
            <a:r>
              <a:rPr lang="tr-TR" sz="1100" spc="-10" dirty="0" err="1">
                <a:solidFill>
                  <a:srgbClr val="252525"/>
                </a:solidFill>
                <a:latin typeface="Courier New"/>
                <a:cs typeface="Courier New"/>
              </a:rPr>
              <a:t>liste.count</a:t>
            </a:r>
            <a:r>
              <a:rPr lang="tr-TR" sz="1100" spc="-10" dirty="0">
                <a:solidFill>
                  <a:srgbClr val="252525"/>
                </a:solidFill>
                <a:latin typeface="Courier New"/>
                <a:cs typeface="Courier New"/>
              </a:rPr>
              <a:t>(i)</a:t>
            </a:r>
          </a:p>
          <a:p>
            <a:pPr marL="848360" marR="819785"/>
            <a:r>
              <a:rPr lang="tr-TR" sz="1100" spc="-10" dirty="0">
                <a:solidFill>
                  <a:srgbClr val="252525"/>
                </a:solidFill>
                <a:latin typeface="Courier New"/>
                <a:cs typeface="Courier New"/>
              </a:rPr>
              <a:t>    elif </a:t>
            </a:r>
            <a:r>
              <a:rPr lang="tr-TR" sz="1100" spc="-10" dirty="0" err="1">
                <a:solidFill>
                  <a:srgbClr val="252525"/>
                </a:solidFill>
                <a:latin typeface="Courier New"/>
                <a:cs typeface="Courier New"/>
              </a:rPr>
              <a:t>liste.count</a:t>
            </a:r>
            <a:r>
              <a:rPr lang="tr-TR" sz="1100" spc="-10" dirty="0">
                <a:solidFill>
                  <a:srgbClr val="252525"/>
                </a:solidFill>
                <a:latin typeface="Courier New"/>
                <a:cs typeface="Courier New"/>
              </a:rPr>
              <a:t>(i)==</a:t>
            </a:r>
            <a:r>
              <a:rPr lang="tr-TR" sz="1100" spc="-10" dirty="0" err="1">
                <a:solidFill>
                  <a:srgbClr val="252525"/>
                </a:solidFill>
                <a:latin typeface="Courier New"/>
                <a:cs typeface="Courier New"/>
              </a:rPr>
              <a:t>maks</a:t>
            </a:r>
            <a:r>
              <a:rPr lang="tr-TR" sz="1100" spc="-10" dirty="0">
                <a:solidFill>
                  <a:srgbClr val="252525"/>
                </a:solidFill>
                <a:latin typeface="Courier New"/>
                <a:cs typeface="Courier New"/>
              </a:rPr>
              <a:t>:</a:t>
            </a:r>
          </a:p>
          <a:p>
            <a:pPr marL="848360" marR="819785"/>
            <a:r>
              <a:rPr lang="tr-TR" sz="1100" spc="-10" dirty="0">
                <a:solidFill>
                  <a:srgbClr val="252525"/>
                </a:solidFill>
                <a:latin typeface="Courier New"/>
                <a:cs typeface="Courier New"/>
              </a:rPr>
              <a:t>        </a:t>
            </a:r>
            <a:r>
              <a:rPr lang="tr-TR" sz="1100" spc="-10" dirty="0" err="1">
                <a:solidFill>
                  <a:srgbClr val="252525"/>
                </a:solidFill>
                <a:latin typeface="Courier New"/>
                <a:cs typeface="Courier New"/>
              </a:rPr>
              <a:t>modd.append</a:t>
            </a:r>
            <a:r>
              <a:rPr lang="tr-TR" sz="1100" spc="-10" dirty="0">
                <a:solidFill>
                  <a:srgbClr val="252525"/>
                </a:solidFill>
                <a:latin typeface="Courier New"/>
                <a:cs typeface="Courier New"/>
              </a:rPr>
              <a:t>(i)</a:t>
            </a:r>
          </a:p>
          <a:p>
            <a:pPr marL="848360" marR="819785"/>
            <a:r>
              <a:rPr lang="tr-TR" sz="1100" spc="-10" dirty="0" err="1">
                <a:solidFill>
                  <a:srgbClr val="252525"/>
                </a:solidFill>
                <a:latin typeface="Courier New"/>
                <a:cs typeface="Courier New"/>
              </a:rPr>
              <a:t>if</a:t>
            </a:r>
            <a:r>
              <a:rPr lang="tr-TR" sz="1100"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lang="tr-TR" sz="1100" spc="-10" dirty="0" err="1">
                <a:solidFill>
                  <a:srgbClr val="252525"/>
                </a:solidFill>
                <a:latin typeface="Courier New"/>
                <a:cs typeface="Courier New"/>
              </a:rPr>
              <a:t>modd</a:t>
            </a:r>
            <a:r>
              <a:rPr lang="tr-TR" sz="1100" spc="-10" dirty="0">
                <a:solidFill>
                  <a:srgbClr val="252525"/>
                </a:solidFill>
                <a:latin typeface="Courier New"/>
                <a:cs typeface="Courier New"/>
              </a:rPr>
              <a:t>==liste:</a:t>
            </a:r>
          </a:p>
          <a:p>
            <a:pPr marL="848360" marR="819785"/>
            <a:r>
              <a:rPr lang="tr-TR" sz="1100" spc="-10" dirty="0">
                <a:solidFill>
                  <a:srgbClr val="252525"/>
                </a:solidFill>
                <a:latin typeface="Courier New"/>
                <a:cs typeface="Courier New"/>
              </a:rPr>
              <a:t>    </a:t>
            </a:r>
            <a:r>
              <a:rPr lang="tr-TR" sz="1100" spc="-10" dirty="0" err="1">
                <a:solidFill>
                  <a:srgbClr val="252525"/>
                </a:solidFill>
                <a:latin typeface="Courier New"/>
                <a:cs typeface="Courier New"/>
              </a:rPr>
              <a:t>print</a:t>
            </a:r>
            <a:r>
              <a:rPr lang="tr-TR" sz="1100" spc="-10" dirty="0">
                <a:solidFill>
                  <a:srgbClr val="252525"/>
                </a:solidFill>
                <a:latin typeface="Courier New"/>
                <a:cs typeface="Courier New"/>
              </a:rPr>
              <a:t>("serinin </a:t>
            </a:r>
            <a:r>
              <a:rPr lang="tr-TR" sz="1100" spc="-10" dirty="0" err="1">
                <a:solidFill>
                  <a:srgbClr val="252525"/>
                </a:solidFill>
                <a:latin typeface="Courier New"/>
                <a:cs typeface="Courier New"/>
              </a:rPr>
              <a:t>modu</a:t>
            </a:r>
            <a:r>
              <a:rPr lang="tr-TR" sz="1100" spc="-10" dirty="0">
                <a:solidFill>
                  <a:srgbClr val="252525"/>
                </a:solidFill>
                <a:latin typeface="Courier New"/>
                <a:cs typeface="Courier New"/>
              </a:rPr>
              <a:t> yoktur.")</a:t>
            </a:r>
          </a:p>
          <a:p>
            <a:pPr marL="848360" marR="819785"/>
            <a:r>
              <a:rPr lang="tr-TR" sz="1100" spc="-10" dirty="0">
                <a:solidFill>
                  <a:srgbClr val="252525"/>
                </a:solidFill>
                <a:latin typeface="Courier New"/>
                <a:cs typeface="Courier New"/>
              </a:rPr>
              <a:t>else:</a:t>
            </a:r>
          </a:p>
          <a:p>
            <a:pPr marL="848360" marR="819785"/>
            <a:r>
              <a:rPr lang="tr-TR" sz="1100" spc="-10" dirty="0">
                <a:solidFill>
                  <a:srgbClr val="252525"/>
                </a:solidFill>
                <a:latin typeface="Courier New"/>
                <a:cs typeface="Courier New"/>
              </a:rPr>
              <a:t>    </a:t>
            </a:r>
            <a:r>
              <a:rPr lang="tr-TR" sz="1100" spc="-10" dirty="0" err="1">
                <a:solidFill>
                  <a:srgbClr val="252525"/>
                </a:solidFill>
                <a:latin typeface="Courier New"/>
                <a:cs typeface="Courier New"/>
              </a:rPr>
              <a:t>print</a:t>
            </a:r>
            <a:r>
              <a:rPr lang="tr-TR" sz="1100" spc="-10" dirty="0">
                <a:solidFill>
                  <a:srgbClr val="252525"/>
                </a:solidFill>
                <a:latin typeface="Courier New"/>
                <a:cs typeface="Courier New"/>
              </a:rPr>
              <a:t>("serinin </a:t>
            </a:r>
            <a:r>
              <a:rPr lang="tr-TR" sz="1100" spc="-10" dirty="0" err="1">
                <a:solidFill>
                  <a:srgbClr val="252525"/>
                </a:solidFill>
                <a:latin typeface="Courier New"/>
                <a:cs typeface="Courier New"/>
              </a:rPr>
              <a:t>modu</a:t>
            </a:r>
            <a:r>
              <a:rPr lang="tr-TR" sz="1100" spc="-10" dirty="0">
                <a:solidFill>
                  <a:srgbClr val="252525"/>
                </a:solidFill>
                <a:latin typeface="Courier New"/>
                <a:cs typeface="Courier New"/>
              </a:rPr>
              <a:t>:", </a:t>
            </a:r>
            <a:r>
              <a:rPr lang="tr-TR" sz="1100" spc="-10" dirty="0" err="1">
                <a:solidFill>
                  <a:srgbClr val="252525"/>
                </a:solidFill>
                <a:latin typeface="Courier New"/>
                <a:cs typeface="Courier New"/>
              </a:rPr>
              <a:t>modd</a:t>
            </a:r>
            <a:r>
              <a:rPr lang="tr-TR" sz="110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</a:p>
          <a:p>
            <a:pPr marL="848360" marR="819785"/>
            <a:r>
              <a:rPr lang="tr-TR" sz="1100" spc="-10" dirty="0" err="1">
                <a:solidFill>
                  <a:srgbClr val="252525"/>
                </a:solidFill>
                <a:latin typeface="Courier New"/>
                <a:cs typeface="Courier New"/>
              </a:rPr>
              <a:t>if</a:t>
            </a:r>
            <a:r>
              <a:rPr lang="tr-TR" sz="1100"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lang="tr-TR" sz="1100" spc="-10" dirty="0" err="1">
                <a:solidFill>
                  <a:srgbClr val="252525"/>
                </a:solidFill>
                <a:latin typeface="Courier New"/>
                <a:cs typeface="Courier New"/>
              </a:rPr>
              <a:t>len</a:t>
            </a:r>
            <a:r>
              <a:rPr lang="tr-TR" sz="1100" spc="-10" dirty="0">
                <a:solidFill>
                  <a:srgbClr val="252525"/>
                </a:solidFill>
                <a:latin typeface="Courier New"/>
                <a:cs typeface="Courier New"/>
              </a:rPr>
              <a:t>(liste)%2==0:</a:t>
            </a:r>
          </a:p>
          <a:p>
            <a:pPr marL="848360" marR="819785"/>
            <a:r>
              <a:rPr lang="tr-TR" sz="1100" spc="-10" dirty="0">
                <a:solidFill>
                  <a:srgbClr val="252525"/>
                </a:solidFill>
                <a:latin typeface="Courier New"/>
                <a:cs typeface="Courier New"/>
              </a:rPr>
              <a:t>    konum1=</a:t>
            </a:r>
            <a:r>
              <a:rPr lang="tr-TR" sz="1100" spc="-10" dirty="0" err="1">
                <a:solidFill>
                  <a:srgbClr val="252525"/>
                </a:solidFill>
                <a:latin typeface="Courier New"/>
                <a:cs typeface="Courier New"/>
              </a:rPr>
              <a:t>int</a:t>
            </a:r>
            <a:r>
              <a:rPr lang="tr-TR" sz="110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lang="tr-TR" sz="1100" spc="-10" dirty="0" err="1">
                <a:solidFill>
                  <a:srgbClr val="252525"/>
                </a:solidFill>
                <a:latin typeface="Courier New"/>
                <a:cs typeface="Courier New"/>
              </a:rPr>
              <a:t>len</a:t>
            </a:r>
            <a:r>
              <a:rPr lang="tr-TR" sz="1100" spc="-10" dirty="0">
                <a:solidFill>
                  <a:srgbClr val="252525"/>
                </a:solidFill>
                <a:latin typeface="Courier New"/>
                <a:cs typeface="Courier New"/>
              </a:rPr>
              <a:t>(liste)/2)</a:t>
            </a:r>
          </a:p>
          <a:p>
            <a:pPr marL="848360" marR="819785"/>
            <a:r>
              <a:rPr lang="tr-TR" sz="1100" spc="-10" dirty="0">
                <a:solidFill>
                  <a:srgbClr val="252525"/>
                </a:solidFill>
                <a:latin typeface="Courier New"/>
                <a:cs typeface="Courier New"/>
              </a:rPr>
              <a:t>    konum2=</a:t>
            </a:r>
            <a:r>
              <a:rPr lang="tr-TR" sz="1100" spc="-10" dirty="0" err="1">
                <a:solidFill>
                  <a:srgbClr val="252525"/>
                </a:solidFill>
                <a:latin typeface="Courier New"/>
                <a:cs typeface="Courier New"/>
              </a:rPr>
              <a:t>int</a:t>
            </a:r>
            <a:r>
              <a:rPr lang="tr-TR" sz="1100" spc="-10" dirty="0">
                <a:solidFill>
                  <a:srgbClr val="252525"/>
                </a:solidFill>
                <a:latin typeface="Courier New"/>
                <a:cs typeface="Courier New"/>
              </a:rPr>
              <a:t>((</a:t>
            </a:r>
            <a:r>
              <a:rPr lang="tr-TR" sz="1100" spc="-10" dirty="0" err="1">
                <a:solidFill>
                  <a:srgbClr val="252525"/>
                </a:solidFill>
                <a:latin typeface="Courier New"/>
                <a:cs typeface="Courier New"/>
              </a:rPr>
              <a:t>len</a:t>
            </a:r>
            <a:r>
              <a:rPr lang="tr-TR" sz="1100" spc="-10" dirty="0">
                <a:solidFill>
                  <a:srgbClr val="252525"/>
                </a:solidFill>
                <a:latin typeface="Courier New"/>
                <a:cs typeface="Courier New"/>
              </a:rPr>
              <a:t>(liste)+2)/2)</a:t>
            </a:r>
          </a:p>
          <a:p>
            <a:pPr marL="848360" marR="819785"/>
            <a:r>
              <a:rPr lang="tr-TR" sz="1100" spc="-10" dirty="0">
                <a:solidFill>
                  <a:srgbClr val="252525"/>
                </a:solidFill>
                <a:latin typeface="Courier New"/>
                <a:cs typeface="Courier New"/>
              </a:rPr>
              <a:t>    </a:t>
            </a:r>
            <a:r>
              <a:rPr lang="tr-TR" sz="1100" spc="-10" dirty="0" err="1">
                <a:solidFill>
                  <a:srgbClr val="252525"/>
                </a:solidFill>
                <a:latin typeface="Courier New"/>
                <a:cs typeface="Courier New"/>
              </a:rPr>
              <a:t>medyann</a:t>
            </a:r>
            <a:r>
              <a:rPr lang="tr-TR" sz="1100" spc="-10" dirty="0">
                <a:solidFill>
                  <a:srgbClr val="252525"/>
                </a:solidFill>
                <a:latin typeface="Courier New"/>
                <a:cs typeface="Courier New"/>
              </a:rPr>
              <a:t>=(liste[konum1-1]+liste[konum2-1])/2</a:t>
            </a:r>
          </a:p>
          <a:p>
            <a:pPr marL="848360" marR="819785"/>
            <a:r>
              <a:rPr lang="tr-TR" sz="1100" spc="-10" dirty="0">
                <a:solidFill>
                  <a:srgbClr val="252525"/>
                </a:solidFill>
                <a:latin typeface="Courier New"/>
                <a:cs typeface="Courier New"/>
              </a:rPr>
              <a:t>else:</a:t>
            </a:r>
          </a:p>
          <a:p>
            <a:pPr marL="848360" marR="819785"/>
            <a:r>
              <a:rPr lang="tr-TR" sz="1100" spc="-10" dirty="0">
                <a:solidFill>
                  <a:srgbClr val="252525"/>
                </a:solidFill>
                <a:latin typeface="Courier New"/>
                <a:cs typeface="Courier New"/>
              </a:rPr>
              <a:t>    konum=</a:t>
            </a:r>
            <a:r>
              <a:rPr lang="tr-TR" sz="1100" spc="-10" dirty="0" err="1">
                <a:solidFill>
                  <a:srgbClr val="252525"/>
                </a:solidFill>
                <a:latin typeface="Courier New"/>
                <a:cs typeface="Courier New"/>
              </a:rPr>
              <a:t>int</a:t>
            </a:r>
            <a:r>
              <a:rPr lang="tr-TR" sz="1100" spc="-10" dirty="0">
                <a:solidFill>
                  <a:srgbClr val="252525"/>
                </a:solidFill>
                <a:latin typeface="Courier New"/>
                <a:cs typeface="Courier New"/>
              </a:rPr>
              <a:t>((</a:t>
            </a:r>
            <a:r>
              <a:rPr lang="tr-TR" sz="1100" spc="-10" dirty="0" err="1">
                <a:solidFill>
                  <a:srgbClr val="252525"/>
                </a:solidFill>
                <a:latin typeface="Courier New"/>
                <a:cs typeface="Courier New"/>
              </a:rPr>
              <a:t>len</a:t>
            </a:r>
            <a:r>
              <a:rPr lang="tr-TR" sz="1100" spc="-10" dirty="0">
                <a:solidFill>
                  <a:srgbClr val="252525"/>
                </a:solidFill>
                <a:latin typeface="Courier New"/>
                <a:cs typeface="Courier New"/>
              </a:rPr>
              <a:t>(liste)+1)/2)</a:t>
            </a:r>
          </a:p>
          <a:p>
            <a:pPr marL="848360" marR="819785"/>
            <a:r>
              <a:rPr lang="tr-TR" sz="1100" spc="-10" dirty="0">
                <a:solidFill>
                  <a:srgbClr val="252525"/>
                </a:solidFill>
                <a:latin typeface="Courier New"/>
                <a:cs typeface="Courier New"/>
              </a:rPr>
              <a:t>    </a:t>
            </a:r>
            <a:r>
              <a:rPr lang="tr-TR" sz="1100" spc="-10" dirty="0" err="1">
                <a:solidFill>
                  <a:srgbClr val="252525"/>
                </a:solidFill>
                <a:latin typeface="Courier New"/>
                <a:cs typeface="Courier New"/>
              </a:rPr>
              <a:t>medyann</a:t>
            </a:r>
            <a:r>
              <a:rPr lang="tr-TR" sz="1100" spc="-10" dirty="0">
                <a:solidFill>
                  <a:srgbClr val="252525"/>
                </a:solidFill>
                <a:latin typeface="Courier New"/>
                <a:cs typeface="Courier New"/>
              </a:rPr>
              <a:t>=liste[konum-1]</a:t>
            </a:r>
          </a:p>
          <a:p>
            <a:pPr marL="848360" marR="819785"/>
            <a:r>
              <a:rPr lang="tr-TR" sz="1100" spc="-10" dirty="0" err="1">
                <a:solidFill>
                  <a:srgbClr val="252525"/>
                </a:solidFill>
                <a:latin typeface="Courier New"/>
                <a:cs typeface="Courier New"/>
              </a:rPr>
              <a:t>print</a:t>
            </a:r>
            <a:r>
              <a:rPr lang="tr-TR" sz="1100" spc="-10" dirty="0">
                <a:solidFill>
                  <a:srgbClr val="252525"/>
                </a:solidFill>
                <a:latin typeface="Courier New"/>
                <a:cs typeface="Courier New"/>
              </a:rPr>
              <a:t>("serinin medyanı: ", </a:t>
            </a:r>
            <a:r>
              <a:rPr lang="tr-TR" sz="1100" spc="-10" dirty="0" err="1">
                <a:solidFill>
                  <a:srgbClr val="252525"/>
                </a:solidFill>
                <a:latin typeface="Courier New"/>
                <a:cs typeface="Courier New"/>
              </a:rPr>
              <a:t>medyann</a:t>
            </a:r>
            <a:r>
              <a:rPr lang="tr-TR" sz="110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</a:p>
          <a:p>
            <a:pPr marL="848360" marR="819785"/>
            <a:endParaRPr lang="tr-TR" sz="1100" spc="-10" dirty="0">
              <a:solidFill>
                <a:srgbClr val="252525"/>
              </a:solidFill>
              <a:latin typeface="Courier New"/>
              <a:cs typeface="Courier New"/>
            </a:endParaRPr>
          </a:p>
        </p:txBody>
      </p:sp>
      <p:sp>
        <p:nvSpPr>
          <p:cNvPr id="18" name="Dikdörtgen 17"/>
          <p:cNvSpPr/>
          <p:nvPr/>
        </p:nvSpPr>
        <p:spPr>
          <a:xfrm>
            <a:off x="7883823" y="1995200"/>
            <a:ext cx="542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pc="-5" dirty="0">
                <a:solidFill>
                  <a:srgbClr val="FFFFFF"/>
                </a:solidFill>
                <a:cs typeface="Calibri"/>
              </a:rPr>
              <a:t>Kod</a:t>
            </a:r>
            <a:endParaRPr lang="tr-TR" dirty="0"/>
          </a:p>
        </p:txBody>
      </p:sp>
      <p:sp>
        <p:nvSpPr>
          <p:cNvPr id="19" name="Dikdörtgen 18"/>
          <p:cNvSpPr/>
          <p:nvPr/>
        </p:nvSpPr>
        <p:spPr>
          <a:xfrm>
            <a:off x="279400" y="533400"/>
            <a:ext cx="1554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15- Girilen bir sayı listesinin </a:t>
            </a:r>
            <a:r>
              <a:rPr lang="tr-TR" sz="3200" dirty="0" err="1" smtClean="0">
                <a:solidFill>
                  <a:schemeClr val="accent5">
                    <a:lumMod val="75000"/>
                  </a:schemeClr>
                </a:solidFill>
              </a:rPr>
              <a:t>mod</a:t>
            </a:r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 ve </a:t>
            </a:r>
            <a:r>
              <a:rPr lang="tr-TR" sz="3200" dirty="0" err="1" smtClean="0">
                <a:solidFill>
                  <a:schemeClr val="accent5">
                    <a:lumMod val="75000"/>
                  </a:schemeClr>
                </a:solidFill>
              </a:rPr>
              <a:t>medyanını</a:t>
            </a:r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 bulmak için bir </a:t>
            </a:r>
            <a:r>
              <a:rPr lang="tr-TR" sz="3200" dirty="0" err="1" smtClean="0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 programı yazınız.</a:t>
            </a:r>
            <a:endParaRPr lang="tr-TR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067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1472946" y="7567676"/>
            <a:ext cx="16878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ndarray.dtype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15273" y="7670393"/>
            <a:ext cx="1075690" cy="398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2450" spc="-10" dirty="0" smtClean="0">
                <a:solidFill>
                  <a:srgbClr val="FFFFFF"/>
                </a:solidFill>
                <a:latin typeface="Calibri"/>
                <a:cs typeface="Calibri"/>
              </a:rPr>
              <a:t>Konsept</a:t>
            </a:r>
            <a:endParaRPr sz="2450" dirty="0">
              <a:latin typeface="Calibri"/>
              <a:cs typeface="Calibri"/>
            </a:endParaRPr>
          </a:p>
        </p:txBody>
      </p:sp>
      <p:sp>
        <p:nvSpPr>
          <p:cNvPr id="29" name="Dikdörtgen 28"/>
          <p:cNvSpPr/>
          <p:nvPr/>
        </p:nvSpPr>
        <p:spPr>
          <a:xfrm>
            <a:off x="279400" y="533400"/>
            <a:ext cx="1554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16- Bir döngü kullanarak aşağıdaki sayı desenini yazdıran bir program yazın.</a:t>
            </a:r>
          </a:p>
        </p:txBody>
      </p:sp>
      <p:sp>
        <p:nvSpPr>
          <p:cNvPr id="3" name="Dikdörtgen 2"/>
          <p:cNvSpPr/>
          <p:nvPr/>
        </p:nvSpPr>
        <p:spPr>
          <a:xfrm>
            <a:off x="660400" y="1828800"/>
            <a:ext cx="8128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sz="4000" dirty="0"/>
              <a:t>1 </a:t>
            </a:r>
          </a:p>
          <a:p>
            <a:r>
              <a:rPr lang="tr-TR" sz="4000" dirty="0"/>
              <a:t>1 2 </a:t>
            </a:r>
          </a:p>
          <a:p>
            <a:r>
              <a:rPr lang="tr-TR" sz="4000" dirty="0"/>
              <a:t>1 2 3 </a:t>
            </a:r>
          </a:p>
          <a:p>
            <a:r>
              <a:rPr lang="tr-TR" sz="4000" dirty="0"/>
              <a:t>1 2 3 4 </a:t>
            </a:r>
          </a:p>
          <a:p>
            <a:r>
              <a:rPr lang="tr-TR" sz="4000" dirty="0"/>
              <a:t>1 2 3 4 5</a:t>
            </a:r>
          </a:p>
        </p:txBody>
      </p:sp>
    </p:spTree>
    <p:extLst>
      <p:ext uri="{BB962C8B-B14F-4D97-AF65-F5344CB8AC3E}">
        <p14:creationId xmlns:p14="http://schemas.microsoft.com/office/powerpoint/2010/main" val="7815178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503425" y="2594813"/>
            <a:ext cx="163068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ndarray.ndim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72946" y="7567676"/>
            <a:ext cx="16878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ndarray.dtype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15273" y="7670393"/>
            <a:ext cx="1075690" cy="398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2450" spc="-10" dirty="0" smtClean="0">
                <a:solidFill>
                  <a:srgbClr val="FFFFFF"/>
                </a:solidFill>
                <a:latin typeface="Calibri"/>
                <a:cs typeface="Calibri"/>
              </a:rPr>
              <a:t>Konsept</a:t>
            </a:r>
            <a:endParaRPr sz="2450" dirty="0">
              <a:latin typeface="Calibri"/>
              <a:cs typeface="Calibri"/>
            </a:endParaRPr>
          </a:p>
        </p:txBody>
      </p:sp>
      <p:sp>
        <p:nvSpPr>
          <p:cNvPr id="8" name="object 6"/>
          <p:cNvSpPr/>
          <p:nvPr/>
        </p:nvSpPr>
        <p:spPr>
          <a:xfrm>
            <a:off x="7375398" y="1828800"/>
            <a:ext cx="1559560" cy="670378"/>
          </a:xfrm>
          <a:custGeom>
            <a:avLst/>
            <a:gdLst/>
            <a:ahLst/>
            <a:cxnLst/>
            <a:rect l="l" t="t" r="r" b="b"/>
            <a:pathLst>
              <a:path w="1559559" h="820419">
                <a:moveTo>
                  <a:pt x="0" y="136651"/>
                </a:moveTo>
                <a:lnTo>
                  <a:pt x="6969" y="93472"/>
                </a:lnTo>
                <a:lnTo>
                  <a:pt x="26375" y="55961"/>
                </a:lnTo>
                <a:lnTo>
                  <a:pt x="55961" y="26375"/>
                </a:lnTo>
                <a:lnTo>
                  <a:pt x="93472" y="6969"/>
                </a:lnTo>
                <a:lnTo>
                  <a:pt x="136651" y="0"/>
                </a:lnTo>
                <a:lnTo>
                  <a:pt x="1422400" y="0"/>
                </a:lnTo>
                <a:lnTo>
                  <a:pt x="1465579" y="6969"/>
                </a:lnTo>
                <a:lnTo>
                  <a:pt x="1503090" y="26375"/>
                </a:lnTo>
                <a:lnTo>
                  <a:pt x="1532676" y="55961"/>
                </a:lnTo>
                <a:lnTo>
                  <a:pt x="1552082" y="93472"/>
                </a:lnTo>
                <a:lnTo>
                  <a:pt x="1559052" y="136651"/>
                </a:lnTo>
                <a:lnTo>
                  <a:pt x="1559052" y="683259"/>
                </a:lnTo>
                <a:lnTo>
                  <a:pt x="1552082" y="726439"/>
                </a:lnTo>
                <a:lnTo>
                  <a:pt x="1532676" y="763950"/>
                </a:lnTo>
                <a:lnTo>
                  <a:pt x="1503090" y="793536"/>
                </a:lnTo>
                <a:lnTo>
                  <a:pt x="1465579" y="812942"/>
                </a:lnTo>
                <a:lnTo>
                  <a:pt x="1422400" y="819911"/>
                </a:lnTo>
                <a:lnTo>
                  <a:pt x="136651" y="819911"/>
                </a:lnTo>
                <a:lnTo>
                  <a:pt x="93472" y="812942"/>
                </a:lnTo>
                <a:lnTo>
                  <a:pt x="55961" y="793536"/>
                </a:lnTo>
                <a:lnTo>
                  <a:pt x="26375" y="763950"/>
                </a:lnTo>
                <a:lnTo>
                  <a:pt x="6969" y="726439"/>
                </a:lnTo>
                <a:lnTo>
                  <a:pt x="0" y="683259"/>
                </a:lnTo>
                <a:lnTo>
                  <a:pt x="0" y="136651"/>
                </a:lnTo>
                <a:close/>
              </a:path>
            </a:pathLst>
          </a:custGeom>
          <a:ln w="25908">
            <a:solidFill>
              <a:srgbClr val="25B7C8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/>
          <p:cNvSpPr/>
          <p:nvPr/>
        </p:nvSpPr>
        <p:spPr>
          <a:xfrm>
            <a:off x="7481316" y="1909516"/>
            <a:ext cx="1347470" cy="1197549"/>
          </a:xfrm>
          <a:custGeom>
            <a:avLst/>
            <a:gdLst/>
            <a:ahLst/>
            <a:cxnLst/>
            <a:rect l="l" t="t" r="r" b="b"/>
            <a:pathLst>
              <a:path w="1347470" h="1465579">
                <a:moveTo>
                  <a:pt x="659892" y="835914"/>
                </a:moveTo>
                <a:lnTo>
                  <a:pt x="633984" y="835914"/>
                </a:lnTo>
                <a:lnTo>
                  <a:pt x="633984" y="913638"/>
                </a:lnTo>
                <a:lnTo>
                  <a:pt x="659892" y="913638"/>
                </a:lnTo>
                <a:lnTo>
                  <a:pt x="659892" y="835914"/>
                </a:lnTo>
                <a:close/>
              </a:path>
              <a:path w="1347470" h="1465579">
                <a:moveTo>
                  <a:pt x="659892" y="732282"/>
                </a:moveTo>
                <a:lnTo>
                  <a:pt x="633984" y="732282"/>
                </a:lnTo>
                <a:lnTo>
                  <a:pt x="633984" y="810006"/>
                </a:lnTo>
                <a:lnTo>
                  <a:pt x="659892" y="810006"/>
                </a:lnTo>
                <a:lnTo>
                  <a:pt x="659892" y="732282"/>
                </a:lnTo>
                <a:close/>
              </a:path>
              <a:path w="1347470" h="1465579">
                <a:moveTo>
                  <a:pt x="1013460" y="1359408"/>
                </a:moveTo>
                <a:lnTo>
                  <a:pt x="659892" y="1011720"/>
                </a:lnTo>
                <a:lnTo>
                  <a:pt x="659892" y="939546"/>
                </a:lnTo>
                <a:lnTo>
                  <a:pt x="633984" y="939546"/>
                </a:lnTo>
                <a:lnTo>
                  <a:pt x="633984" y="1010221"/>
                </a:lnTo>
                <a:lnTo>
                  <a:pt x="278892" y="1359408"/>
                </a:lnTo>
                <a:lnTo>
                  <a:pt x="623189" y="1359408"/>
                </a:lnTo>
                <a:lnTo>
                  <a:pt x="582168" y="1400429"/>
                </a:lnTo>
                <a:lnTo>
                  <a:pt x="646938" y="1465199"/>
                </a:lnTo>
                <a:lnTo>
                  <a:pt x="711708" y="1400429"/>
                </a:lnTo>
                <a:lnTo>
                  <a:pt x="670687" y="1359408"/>
                </a:lnTo>
                <a:lnTo>
                  <a:pt x="1013460" y="1359408"/>
                </a:lnTo>
                <a:close/>
              </a:path>
              <a:path w="1347470" h="1465579">
                <a:moveTo>
                  <a:pt x="1347216" y="107188"/>
                </a:moveTo>
                <a:lnTo>
                  <a:pt x="1338783" y="65481"/>
                </a:lnTo>
                <a:lnTo>
                  <a:pt x="1315808" y="31407"/>
                </a:lnTo>
                <a:lnTo>
                  <a:pt x="1281734" y="8432"/>
                </a:lnTo>
                <a:lnTo>
                  <a:pt x="1240028" y="0"/>
                </a:lnTo>
                <a:lnTo>
                  <a:pt x="107188" y="0"/>
                </a:lnTo>
                <a:lnTo>
                  <a:pt x="65468" y="8432"/>
                </a:lnTo>
                <a:lnTo>
                  <a:pt x="31394" y="31407"/>
                </a:lnTo>
                <a:lnTo>
                  <a:pt x="8420" y="65481"/>
                </a:lnTo>
                <a:lnTo>
                  <a:pt x="0" y="107188"/>
                </a:lnTo>
                <a:lnTo>
                  <a:pt x="0" y="535940"/>
                </a:lnTo>
                <a:lnTo>
                  <a:pt x="8420" y="577659"/>
                </a:lnTo>
                <a:lnTo>
                  <a:pt x="31394" y="611733"/>
                </a:lnTo>
                <a:lnTo>
                  <a:pt x="65468" y="634707"/>
                </a:lnTo>
                <a:lnTo>
                  <a:pt x="107188" y="643128"/>
                </a:lnTo>
                <a:lnTo>
                  <a:pt x="1240028" y="643128"/>
                </a:lnTo>
                <a:lnTo>
                  <a:pt x="1281734" y="634707"/>
                </a:lnTo>
                <a:lnTo>
                  <a:pt x="1315808" y="611733"/>
                </a:lnTo>
                <a:lnTo>
                  <a:pt x="1338783" y="577659"/>
                </a:lnTo>
                <a:lnTo>
                  <a:pt x="1347216" y="535940"/>
                </a:lnTo>
                <a:lnTo>
                  <a:pt x="1347216" y="107188"/>
                </a:lnTo>
                <a:close/>
              </a:path>
            </a:pathLst>
          </a:custGeom>
          <a:solidFill>
            <a:srgbClr val="25B7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/>
          <p:cNvSpPr/>
          <p:nvPr/>
        </p:nvSpPr>
        <p:spPr>
          <a:xfrm>
            <a:off x="7760208" y="2725178"/>
            <a:ext cx="734695" cy="295236"/>
          </a:xfrm>
          <a:custGeom>
            <a:avLst/>
            <a:gdLst/>
            <a:ahLst/>
            <a:cxnLst/>
            <a:rect l="l" t="t" r="r" b="b"/>
            <a:pathLst>
              <a:path w="734695" h="361314">
                <a:moveTo>
                  <a:pt x="0" y="361188"/>
                </a:moveTo>
                <a:lnTo>
                  <a:pt x="367284" y="0"/>
                </a:lnTo>
                <a:lnTo>
                  <a:pt x="734568" y="361188"/>
                </a:lnTo>
                <a:lnTo>
                  <a:pt x="0" y="361188"/>
                </a:lnTo>
                <a:close/>
              </a:path>
            </a:pathLst>
          </a:custGeom>
          <a:ln w="12192">
            <a:solidFill>
              <a:srgbClr val="25B7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Grup 10"/>
          <p:cNvGrpSpPr/>
          <p:nvPr/>
        </p:nvGrpSpPr>
        <p:grpSpPr>
          <a:xfrm>
            <a:off x="1244932" y="3020413"/>
            <a:ext cx="13754100" cy="2923187"/>
            <a:chOff x="1251204" y="3387726"/>
            <a:chExt cx="13754100" cy="2474485"/>
          </a:xfrm>
        </p:grpSpPr>
        <p:sp>
          <p:nvSpPr>
            <p:cNvPr id="12" name="object 9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13754100" y="0"/>
                  </a:moveTo>
                  <a:lnTo>
                    <a:pt x="0" y="0"/>
                  </a:lnTo>
                  <a:lnTo>
                    <a:pt x="0" y="3028188"/>
                  </a:lnTo>
                  <a:lnTo>
                    <a:pt x="13754100" y="3028188"/>
                  </a:lnTo>
                  <a:lnTo>
                    <a:pt x="13754100" y="0"/>
                  </a:lnTo>
                  <a:close/>
                </a:path>
              </a:pathLst>
            </a:custGeom>
            <a:solidFill>
              <a:srgbClr val="25B7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0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0" y="3028188"/>
                  </a:moveTo>
                  <a:lnTo>
                    <a:pt x="13754100" y="3028188"/>
                  </a:lnTo>
                  <a:lnTo>
                    <a:pt x="13754100" y="0"/>
                  </a:lnTo>
                  <a:lnTo>
                    <a:pt x="0" y="0"/>
                  </a:lnTo>
                  <a:lnTo>
                    <a:pt x="0" y="3028188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13513308" y="0"/>
                  </a:moveTo>
                  <a:lnTo>
                    <a:pt x="0" y="0"/>
                  </a:lnTo>
                  <a:lnTo>
                    <a:pt x="0" y="2828543"/>
                  </a:lnTo>
                  <a:lnTo>
                    <a:pt x="13513308" y="2828543"/>
                  </a:lnTo>
                  <a:lnTo>
                    <a:pt x="1351330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0" y="2828543"/>
                  </a:moveTo>
                  <a:lnTo>
                    <a:pt x="13513308" y="2828543"/>
                  </a:lnTo>
                  <a:lnTo>
                    <a:pt x="13513308" y="0"/>
                  </a:lnTo>
                  <a:lnTo>
                    <a:pt x="0" y="0"/>
                  </a:lnTo>
                  <a:lnTo>
                    <a:pt x="0" y="2828543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3"/>
          <p:cNvSpPr txBox="1">
            <a:spLocks noGrp="1"/>
          </p:cNvSpPr>
          <p:nvPr>
            <p:ph type="body" idx="1"/>
          </p:nvPr>
        </p:nvSpPr>
        <p:spPr>
          <a:xfrm>
            <a:off x="660400" y="3115140"/>
            <a:ext cx="14478000" cy="1540292"/>
          </a:xfrm>
          <a:prstGeom prst="rect">
            <a:avLst/>
          </a:prstGeom>
        </p:spPr>
        <p:txBody>
          <a:bodyPr vert="horz" wrap="square" lIns="0" tIns="153796" rIns="0" bIns="0" rtlCol="0">
            <a:spAutoFit/>
          </a:bodyPr>
          <a:lstStyle/>
          <a:p>
            <a:pPr marL="848360" marR="819785"/>
            <a:r>
              <a:rPr lang="en-US" spc="-10" dirty="0" err="1">
                <a:solidFill>
                  <a:srgbClr val="252525"/>
                </a:solidFill>
                <a:latin typeface="Courier New"/>
                <a:cs typeface="Courier New"/>
              </a:rPr>
              <a:t>satır</a:t>
            </a:r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= 5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for </a:t>
            </a:r>
            <a:r>
              <a:rPr lang="en-US" spc="-10" dirty="0" err="1">
                <a:solidFill>
                  <a:srgbClr val="252525"/>
                </a:solidFill>
                <a:latin typeface="Courier New"/>
                <a:cs typeface="Courier New"/>
              </a:rPr>
              <a:t>i</a:t>
            </a:r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in range(1, </a:t>
            </a:r>
            <a:r>
              <a:rPr lang="en-US" spc="-10" dirty="0" err="1">
                <a:solidFill>
                  <a:srgbClr val="252525"/>
                </a:solidFill>
                <a:latin typeface="Courier New"/>
                <a:cs typeface="Courier New"/>
              </a:rPr>
              <a:t>satır</a:t>
            </a:r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+ 1):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   for j in range(1, </a:t>
            </a:r>
            <a:r>
              <a:rPr lang="en-US" spc="-10" dirty="0" err="1">
                <a:solidFill>
                  <a:srgbClr val="252525"/>
                </a:solidFill>
                <a:latin typeface="Courier New"/>
                <a:cs typeface="Courier New"/>
              </a:rPr>
              <a:t>i</a:t>
            </a:r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+ 1):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       print(j, end=' ')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   print("")</a:t>
            </a:r>
            <a:endParaRPr lang="tr-TR" spc="-10" dirty="0">
              <a:solidFill>
                <a:srgbClr val="252525"/>
              </a:solidFill>
              <a:latin typeface="Courier New"/>
              <a:cs typeface="Courier New"/>
            </a:endParaRPr>
          </a:p>
        </p:txBody>
      </p:sp>
      <p:sp>
        <p:nvSpPr>
          <p:cNvPr id="18" name="Dikdörtgen 17"/>
          <p:cNvSpPr/>
          <p:nvPr/>
        </p:nvSpPr>
        <p:spPr>
          <a:xfrm>
            <a:off x="7883823" y="1995200"/>
            <a:ext cx="542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pc="-5" dirty="0">
                <a:solidFill>
                  <a:srgbClr val="FFFFFF"/>
                </a:solidFill>
                <a:cs typeface="Calibri"/>
              </a:rPr>
              <a:t>Kod</a:t>
            </a:r>
            <a:endParaRPr lang="tr-TR" dirty="0"/>
          </a:p>
        </p:txBody>
      </p:sp>
      <p:sp>
        <p:nvSpPr>
          <p:cNvPr id="20" name="Dikdörtgen 19"/>
          <p:cNvSpPr/>
          <p:nvPr/>
        </p:nvSpPr>
        <p:spPr>
          <a:xfrm>
            <a:off x="279400" y="533400"/>
            <a:ext cx="1554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16- Bir döngü kullanarak aşağıdaki sayı desenini yazdıran bir program yazın.</a:t>
            </a:r>
          </a:p>
        </p:txBody>
      </p:sp>
    </p:spTree>
    <p:extLst>
      <p:ext uri="{BB962C8B-B14F-4D97-AF65-F5344CB8AC3E}">
        <p14:creationId xmlns:p14="http://schemas.microsoft.com/office/powerpoint/2010/main" val="11021291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1472946" y="7567676"/>
            <a:ext cx="16878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ndarray.dtype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15273" y="7670393"/>
            <a:ext cx="1075690" cy="398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2450" spc="-10" dirty="0" smtClean="0">
                <a:solidFill>
                  <a:srgbClr val="FFFFFF"/>
                </a:solidFill>
                <a:latin typeface="Calibri"/>
                <a:cs typeface="Calibri"/>
              </a:rPr>
              <a:t>Konsept</a:t>
            </a:r>
            <a:endParaRPr sz="2450" dirty="0">
              <a:latin typeface="Calibri"/>
              <a:cs typeface="Calibri"/>
            </a:endParaRPr>
          </a:p>
        </p:txBody>
      </p:sp>
      <p:sp>
        <p:nvSpPr>
          <p:cNvPr id="29" name="Dikdörtgen 28"/>
          <p:cNvSpPr/>
          <p:nvPr/>
        </p:nvSpPr>
        <p:spPr>
          <a:xfrm>
            <a:off x="279400" y="533400"/>
            <a:ext cx="1554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17- Bir sayıdaki rakamları toplayan </a:t>
            </a:r>
            <a:r>
              <a:rPr lang="tr-TR" sz="3200" dirty="0" err="1" smtClean="0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 programı yazın.</a:t>
            </a:r>
            <a:endParaRPr lang="tr-TR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2922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503425" y="2594813"/>
            <a:ext cx="163068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ndarray.ndim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72946" y="7567676"/>
            <a:ext cx="16878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ndarray.dtype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15273" y="7670393"/>
            <a:ext cx="1075690" cy="398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2450" spc="-10" dirty="0" smtClean="0">
                <a:solidFill>
                  <a:srgbClr val="FFFFFF"/>
                </a:solidFill>
                <a:latin typeface="Calibri"/>
                <a:cs typeface="Calibri"/>
              </a:rPr>
              <a:t>Konsept</a:t>
            </a:r>
            <a:endParaRPr sz="2450" dirty="0">
              <a:latin typeface="Calibri"/>
              <a:cs typeface="Calibri"/>
            </a:endParaRPr>
          </a:p>
        </p:txBody>
      </p:sp>
      <p:sp>
        <p:nvSpPr>
          <p:cNvPr id="8" name="object 6"/>
          <p:cNvSpPr/>
          <p:nvPr/>
        </p:nvSpPr>
        <p:spPr>
          <a:xfrm>
            <a:off x="7375398" y="1828800"/>
            <a:ext cx="1559560" cy="670378"/>
          </a:xfrm>
          <a:custGeom>
            <a:avLst/>
            <a:gdLst/>
            <a:ahLst/>
            <a:cxnLst/>
            <a:rect l="l" t="t" r="r" b="b"/>
            <a:pathLst>
              <a:path w="1559559" h="820419">
                <a:moveTo>
                  <a:pt x="0" y="136651"/>
                </a:moveTo>
                <a:lnTo>
                  <a:pt x="6969" y="93472"/>
                </a:lnTo>
                <a:lnTo>
                  <a:pt x="26375" y="55961"/>
                </a:lnTo>
                <a:lnTo>
                  <a:pt x="55961" y="26375"/>
                </a:lnTo>
                <a:lnTo>
                  <a:pt x="93472" y="6969"/>
                </a:lnTo>
                <a:lnTo>
                  <a:pt x="136651" y="0"/>
                </a:lnTo>
                <a:lnTo>
                  <a:pt x="1422400" y="0"/>
                </a:lnTo>
                <a:lnTo>
                  <a:pt x="1465579" y="6969"/>
                </a:lnTo>
                <a:lnTo>
                  <a:pt x="1503090" y="26375"/>
                </a:lnTo>
                <a:lnTo>
                  <a:pt x="1532676" y="55961"/>
                </a:lnTo>
                <a:lnTo>
                  <a:pt x="1552082" y="93472"/>
                </a:lnTo>
                <a:lnTo>
                  <a:pt x="1559052" y="136651"/>
                </a:lnTo>
                <a:lnTo>
                  <a:pt x="1559052" y="683259"/>
                </a:lnTo>
                <a:lnTo>
                  <a:pt x="1552082" y="726439"/>
                </a:lnTo>
                <a:lnTo>
                  <a:pt x="1532676" y="763950"/>
                </a:lnTo>
                <a:lnTo>
                  <a:pt x="1503090" y="793536"/>
                </a:lnTo>
                <a:lnTo>
                  <a:pt x="1465579" y="812942"/>
                </a:lnTo>
                <a:lnTo>
                  <a:pt x="1422400" y="819911"/>
                </a:lnTo>
                <a:lnTo>
                  <a:pt x="136651" y="819911"/>
                </a:lnTo>
                <a:lnTo>
                  <a:pt x="93472" y="812942"/>
                </a:lnTo>
                <a:lnTo>
                  <a:pt x="55961" y="793536"/>
                </a:lnTo>
                <a:lnTo>
                  <a:pt x="26375" y="763950"/>
                </a:lnTo>
                <a:lnTo>
                  <a:pt x="6969" y="726439"/>
                </a:lnTo>
                <a:lnTo>
                  <a:pt x="0" y="683259"/>
                </a:lnTo>
                <a:lnTo>
                  <a:pt x="0" y="136651"/>
                </a:lnTo>
                <a:close/>
              </a:path>
            </a:pathLst>
          </a:custGeom>
          <a:ln w="25908">
            <a:solidFill>
              <a:srgbClr val="25B7C8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/>
          <p:cNvSpPr/>
          <p:nvPr/>
        </p:nvSpPr>
        <p:spPr>
          <a:xfrm>
            <a:off x="7481316" y="1909516"/>
            <a:ext cx="1347470" cy="1197549"/>
          </a:xfrm>
          <a:custGeom>
            <a:avLst/>
            <a:gdLst/>
            <a:ahLst/>
            <a:cxnLst/>
            <a:rect l="l" t="t" r="r" b="b"/>
            <a:pathLst>
              <a:path w="1347470" h="1465579">
                <a:moveTo>
                  <a:pt x="659892" y="835914"/>
                </a:moveTo>
                <a:lnTo>
                  <a:pt x="633984" y="835914"/>
                </a:lnTo>
                <a:lnTo>
                  <a:pt x="633984" y="913638"/>
                </a:lnTo>
                <a:lnTo>
                  <a:pt x="659892" y="913638"/>
                </a:lnTo>
                <a:lnTo>
                  <a:pt x="659892" y="835914"/>
                </a:lnTo>
                <a:close/>
              </a:path>
              <a:path w="1347470" h="1465579">
                <a:moveTo>
                  <a:pt x="659892" y="732282"/>
                </a:moveTo>
                <a:lnTo>
                  <a:pt x="633984" y="732282"/>
                </a:lnTo>
                <a:lnTo>
                  <a:pt x="633984" y="810006"/>
                </a:lnTo>
                <a:lnTo>
                  <a:pt x="659892" y="810006"/>
                </a:lnTo>
                <a:lnTo>
                  <a:pt x="659892" y="732282"/>
                </a:lnTo>
                <a:close/>
              </a:path>
              <a:path w="1347470" h="1465579">
                <a:moveTo>
                  <a:pt x="1013460" y="1359408"/>
                </a:moveTo>
                <a:lnTo>
                  <a:pt x="659892" y="1011720"/>
                </a:lnTo>
                <a:lnTo>
                  <a:pt x="659892" y="939546"/>
                </a:lnTo>
                <a:lnTo>
                  <a:pt x="633984" y="939546"/>
                </a:lnTo>
                <a:lnTo>
                  <a:pt x="633984" y="1010221"/>
                </a:lnTo>
                <a:lnTo>
                  <a:pt x="278892" y="1359408"/>
                </a:lnTo>
                <a:lnTo>
                  <a:pt x="623189" y="1359408"/>
                </a:lnTo>
                <a:lnTo>
                  <a:pt x="582168" y="1400429"/>
                </a:lnTo>
                <a:lnTo>
                  <a:pt x="646938" y="1465199"/>
                </a:lnTo>
                <a:lnTo>
                  <a:pt x="711708" y="1400429"/>
                </a:lnTo>
                <a:lnTo>
                  <a:pt x="670687" y="1359408"/>
                </a:lnTo>
                <a:lnTo>
                  <a:pt x="1013460" y="1359408"/>
                </a:lnTo>
                <a:close/>
              </a:path>
              <a:path w="1347470" h="1465579">
                <a:moveTo>
                  <a:pt x="1347216" y="107188"/>
                </a:moveTo>
                <a:lnTo>
                  <a:pt x="1338783" y="65481"/>
                </a:lnTo>
                <a:lnTo>
                  <a:pt x="1315808" y="31407"/>
                </a:lnTo>
                <a:lnTo>
                  <a:pt x="1281734" y="8432"/>
                </a:lnTo>
                <a:lnTo>
                  <a:pt x="1240028" y="0"/>
                </a:lnTo>
                <a:lnTo>
                  <a:pt x="107188" y="0"/>
                </a:lnTo>
                <a:lnTo>
                  <a:pt x="65468" y="8432"/>
                </a:lnTo>
                <a:lnTo>
                  <a:pt x="31394" y="31407"/>
                </a:lnTo>
                <a:lnTo>
                  <a:pt x="8420" y="65481"/>
                </a:lnTo>
                <a:lnTo>
                  <a:pt x="0" y="107188"/>
                </a:lnTo>
                <a:lnTo>
                  <a:pt x="0" y="535940"/>
                </a:lnTo>
                <a:lnTo>
                  <a:pt x="8420" y="577659"/>
                </a:lnTo>
                <a:lnTo>
                  <a:pt x="31394" y="611733"/>
                </a:lnTo>
                <a:lnTo>
                  <a:pt x="65468" y="634707"/>
                </a:lnTo>
                <a:lnTo>
                  <a:pt x="107188" y="643128"/>
                </a:lnTo>
                <a:lnTo>
                  <a:pt x="1240028" y="643128"/>
                </a:lnTo>
                <a:lnTo>
                  <a:pt x="1281734" y="634707"/>
                </a:lnTo>
                <a:lnTo>
                  <a:pt x="1315808" y="611733"/>
                </a:lnTo>
                <a:lnTo>
                  <a:pt x="1338783" y="577659"/>
                </a:lnTo>
                <a:lnTo>
                  <a:pt x="1347216" y="535940"/>
                </a:lnTo>
                <a:lnTo>
                  <a:pt x="1347216" y="107188"/>
                </a:lnTo>
                <a:close/>
              </a:path>
            </a:pathLst>
          </a:custGeom>
          <a:solidFill>
            <a:srgbClr val="25B7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/>
          <p:cNvSpPr/>
          <p:nvPr/>
        </p:nvSpPr>
        <p:spPr>
          <a:xfrm>
            <a:off x="7760208" y="2725178"/>
            <a:ext cx="734695" cy="295236"/>
          </a:xfrm>
          <a:custGeom>
            <a:avLst/>
            <a:gdLst/>
            <a:ahLst/>
            <a:cxnLst/>
            <a:rect l="l" t="t" r="r" b="b"/>
            <a:pathLst>
              <a:path w="734695" h="361314">
                <a:moveTo>
                  <a:pt x="0" y="361188"/>
                </a:moveTo>
                <a:lnTo>
                  <a:pt x="367284" y="0"/>
                </a:lnTo>
                <a:lnTo>
                  <a:pt x="734568" y="361188"/>
                </a:lnTo>
                <a:lnTo>
                  <a:pt x="0" y="361188"/>
                </a:lnTo>
                <a:close/>
              </a:path>
            </a:pathLst>
          </a:custGeom>
          <a:ln w="12192">
            <a:solidFill>
              <a:srgbClr val="25B7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Grup 10"/>
          <p:cNvGrpSpPr/>
          <p:nvPr/>
        </p:nvGrpSpPr>
        <p:grpSpPr>
          <a:xfrm>
            <a:off x="1244932" y="3020413"/>
            <a:ext cx="13754100" cy="2923187"/>
            <a:chOff x="1251204" y="3387726"/>
            <a:chExt cx="13754100" cy="2474485"/>
          </a:xfrm>
        </p:grpSpPr>
        <p:sp>
          <p:nvSpPr>
            <p:cNvPr id="12" name="object 9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13754100" y="0"/>
                  </a:moveTo>
                  <a:lnTo>
                    <a:pt x="0" y="0"/>
                  </a:lnTo>
                  <a:lnTo>
                    <a:pt x="0" y="3028188"/>
                  </a:lnTo>
                  <a:lnTo>
                    <a:pt x="13754100" y="3028188"/>
                  </a:lnTo>
                  <a:lnTo>
                    <a:pt x="13754100" y="0"/>
                  </a:lnTo>
                  <a:close/>
                </a:path>
              </a:pathLst>
            </a:custGeom>
            <a:solidFill>
              <a:srgbClr val="25B7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0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0" y="3028188"/>
                  </a:moveTo>
                  <a:lnTo>
                    <a:pt x="13754100" y="3028188"/>
                  </a:lnTo>
                  <a:lnTo>
                    <a:pt x="13754100" y="0"/>
                  </a:lnTo>
                  <a:lnTo>
                    <a:pt x="0" y="0"/>
                  </a:lnTo>
                  <a:lnTo>
                    <a:pt x="0" y="3028188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13513308" y="0"/>
                  </a:moveTo>
                  <a:lnTo>
                    <a:pt x="0" y="0"/>
                  </a:lnTo>
                  <a:lnTo>
                    <a:pt x="0" y="2828543"/>
                  </a:lnTo>
                  <a:lnTo>
                    <a:pt x="13513308" y="2828543"/>
                  </a:lnTo>
                  <a:lnTo>
                    <a:pt x="1351330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0" y="2828543"/>
                  </a:moveTo>
                  <a:lnTo>
                    <a:pt x="13513308" y="2828543"/>
                  </a:lnTo>
                  <a:lnTo>
                    <a:pt x="13513308" y="0"/>
                  </a:lnTo>
                  <a:lnTo>
                    <a:pt x="0" y="0"/>
                  </a:lnTo>
                  <a:lnTo>
                    <a:pt x="0" y="2828543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3"/>
          <p:cNvSpPr txBox="1">
            <a:spLocks noGrp="1"/>
          </p:cNvSpPr>
          <p:nvPr>
            <p:ph type="body" idx="1"/>
          </p:nvPr>
        </p:nvSpPr>
        <p:spPr>
          <a:xfrm>
            <a:off x="660400" y="3115140"/>
            <a:ext cx="14478000" cy="1817291"/>
          </a:xfrm>
          <a:prstGeom prst="rect">
            <a:avLst/>
          </a:prstGeom>
        </p:spPr>
        <p:txBody>
          <a:bodyPr vert="horz" wrap="square" lIns="0" tIns="153796" rIns="0" bIns="0" rtlCol="0">
            <a:spAutoFit/>
          </a:bodyPr>
          <a:lstStyle/>
          <a:p>
            <a:pPr marL="848360" marR="819785"/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sayi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=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input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("Sayı giriniz: ")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liste=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list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sayi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toplam=0</a:t>
            </a:r>
          </a:p>
          <a:p>
            <a:pPr marL="848360" marR="819785"/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for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i in liste: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 toplam+=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int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(i)</a:t>
            </a:r>
          </a:p>
          <a:p>
            <a:pPr marL="848360" marR="819785"/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print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(toplam)</a:t>
            </a:r>
          </a:p>
        </p:txBody>
      </p:sp>
      <p:sp>
        <p:nvSpPr>
          <p:cNvPr id="18" name="Dikdörtgen 17"/>
          <p:cNvSpPr/>
          <p:nvPr/>
        </p:nvSpPr>
        <p:spPr>
          <a:xfrm>
            <a:off x="7883823" y="1995200"/>
            <a:ext cx="542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pc="-5" dirty="0">
                <a:solidFill>
                  <a:srgbClr val="FFFFFF"/>
                </a:solidFill>
                <a:cs typeface="Calibri"/>
              </a:rPr>
              <a:t>Kod</a:t>
            </a:r>
            <a:endParaRPr lang="tr-TR" dirty="0"/>
          </a:p>
        </p:txBody>
      </p:sp>
      <p:sp>
        <p:nvSpPr>
          <p:cNvPr id="19" name="Dikdörtgen 18"/>
          <p:cNvSpPr/>
          <p:nvPr/>
        </p:nvSpPr>
        <p:spPr>
          <a:xfrm>
            <a:off x="279400" y="533400"/>
            <a:ext cx="1554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17- Bir sayıdaki rakamları toplayan </a:t>
            </a:r>
            <a:r>
              <a:rPr lang="tr-TR" sz="3200" dirty="0" err="1" smtClean="0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 programı yazın.</a:t>
            </a:r>
            <a:endParaRPr lang="tr-TR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2966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1472946" y="7567676"/>
            <a:ext cx="16878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ndarray.dtype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15273" y="7670393"/>
            <a:ext cx="1075690" cy="398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2450" spc="-10" dirty="0" smtClean="0">
                <a:solidFill>
                  <a:srgbClr val="FFFFFF"/>
                </a:solidFill>
                <a:latin typeface="Calibri"/>
                <a:cs typeface="Calibri"/>
              </a:rPr>
              <a:t>Konsept</a:t>
            </a:r>
            <a:endParaRPr sz="2450" dirty="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279400" y="533400"/>
            <a:ext cx="1554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18- 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Bir döngü kullanarak aşağıdaki sayı desenini yazdıran bir program yazın.</a:t>
            </a:r>
          </a:p>
        </p:txBody>
      </p:sp>
      <p:sp>
        <p:nvSpPr>
          <p:cNvPr id="2" name="Dikdörtgen 1"/>
          <p:cNvSpPr/>
          <p:nvPr/>
        </p:nvSpPr>
        <p:spPr>
          <a:xfrm>
            <a:off x="660400" y="1828800"/>
            <a:ext cx="8128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sz="4000"/>
              <a:t>5 4 3 2 1 </a:t>
            </a:r>
          </a:p>
          <a:p>
            <a:r>
              <a:rPr lang="tr-TR" sz="4000" dirty="0"/>
              <a:t>4 3 2 1 </a:t>
            </a:r>
          </a:p>
          <a:p>
            <a:r>
              <a:rPr lang="tr-TR" sz="4000" dirty="0"/>
              <a:t>3 2 1 </a:t>
            </a:r>
          </a:p>
          <a:p>
            <a:r>
              <a:rPr lang="tr-TR" sz="4000" dirty="0"/>
              <a:t>2 1 </a:t>
            </a:r>
          </a:p>
          <a:p>
            <a:r>
              <a:rPr lang="tr-TR" sz="4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899177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503425" y="2594813"/>
            <a:ext cx="163068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ndarray.ndim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72946" y="7567676"/>
            <a:ext cx="16878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ndarray.dtype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15273" y="7670393"/>
            <a:ext cx="1075690" cy="398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2450" spc="-10" dirty="0" smtClean="0">
                <a:solidFill>
                  <a:srgbClr val="FFFFFF"/>
                </a:solidFill>
                <a:latin typeface="Calibri"/>
                <a:cs typeface="Calibri"/>
              </a:rPr>
              <a:t>Konsept</a:t>
            </a:r>
            <a:endParaRPr sz="2450" dirty="0">
              <a:latin typeface="Calibri"/>
              <a:cs typeface="Calibri"/>
            </a:endParaRPr>
          </a:p>
        </p:txBody>
      </p:sp>
      <p:sp>
        <p:nvSpPr>
          <p:cNvPr id="8" name="object 6"/>
          <p:cNvSpPr/>
          <p:nvPr/>
        </p:nvSpPr>
        <p:spPr>
          <a:xfrm>
            <a:off x="7375398" y="1828800"/>
            <a:ext cx="1559560" cy="670378"/>
          </a:xfrm>
          <a:custGeom>
            <a:avLst/>
            <a:gdLst/>
            <a:ahLst/>
            <a:cxnLst/>
            <a:rect l="l" t="t" r="r" b="b"/>
            <a:pathLst>
              <a:path w="1559559" h="820419">
                <a:moveTo>
                  <a:pt x="0" y="136651"/>
                </a:moveTo>
                <a:lnTo>
                  <a:pt x="6969" y="93472"/>
                </a:lnTo>
                <a:lnTo>
                  <a:pt x="26375" y="55961"/>
                </a:lnTo>
                <a:lnTo>
                  <a:pt x="55961" y="26375"/>
                </a:lnTo>
                <a:lnTo>
                  <a:pt x="93472" y="6969"/>
                </a:lnTo>
                <a:lnTo>
                  <a:pt x="136651" y="0"/>
                </a:lnTo>
                <a:lnTo>
                  <a:pt x="1422400" y="0"/>
                </a:lnTo>
                <a:lnTo>
                  <a:pt x="1465579" y="6969"/>
                </a:lnTo>
                <a:lnTo>
                  <a:pt x="1503090" y="26375"/>
                </a:lnTo>
                <a:lnTo>
                  <a:pt x="1532676" y="55961"/>
                </a:lnTo>
                <a:lnTo>
                  <a:pt x="1552082" y="93472"/>
                </a:lnTo>
                <a:lnTo>
                  <a:pt x="1559052" y="136651"/>
                </a:lnTo>
                <a:lnTo>
                  <a:pt x="1559052" y="683259"/>
                </a:lnTo>
                <a:lnTo>
                  <a:pt x="1552082" y="726439"/>
                </a:lnTo>
                <a:lnTo>
                  <a:pt x="1532676" y="763950"/>
                </a:lnTo>
                <a:lnTo>
                  <a:pt x="1503090" y="793536"/>
                </a:lnTo>
                <a:lnTo>
                  <a:pt x="1465579" y="812942"/>
                </a:lnTo>
                <a:lnTo>
                  <a:pt x="1422400" y="819911"/>
                </a:lnTo>
                <a:lnTo>
                  <a:pt x="136651" y="819911"/>
                </a:lnTo>
                <a:lnTo>
                  <a:pt x="93472" y="812942"/>
                </a:lnTo>
                <a:lnTo>
                  <a:pt x="55961" y="793536"/>
                </a:lnTo>
                <a:lnTo>
                  <a:pt x="26375" y="763950"/>
                </a:lnTo>
                <a:lnTo>
                  <a:pt x="6969" y="726439"/>
                </a:lnTo>
                <a:lnTo>
                  <a:pt x="0" y="683259"/>
                </a:lnTo>
                <a:lnTo>
                  <a:pt x="0" y="136651"/>
                </a:lnTo>
                <a:close/>
              </a:path>
            </a:pathLst>
          </a:custGeom>
          <a:ln w="25908">
            <a:solidFill>
              <a:srgbClr val="25B7C8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/>
          <p:cNvSpPr/>
          <p:nvPr/>
        </p:nvSpPr>
        <p:spPr>
          <a:xfrm>
            <a:off x="7481316" y="1909516"/>
            <a:ext cx="1347470" cy="1197549"/>
          </a:xfrm>
          <a:custGeom>
            <a:avLst/>
            <a:gdLst/>
            <a:ahLst/>
            <a:cxnLst/>
            <a:rect l="l" t="t" r="r" b="b"/>
            <a:pathLst>
              <a:path w="1347470" h="1465579">
                <a:moveTo>
                  <a:pt x="659892" y="835914"/>
                </a:moveTo>
                <a:lnTo>
                  <a:pt x="633984" y="835914"/>
                </a:lnTo>
                <a:lnTo>
                  <a:pt x="633984" y="913638"/>
                </a:lnTo>
                <a:lnTo>
                  <a:pt x="659892" y="913638"/>
                </a:lnTo>
                <a:lnTo>
                  <a:pt x="659892" y="835914"/>
                </a:lnTo>
                <a:close/>
              </a:path>
              <a:path w="1347470" h="1465579">
                <a:moveTo>
                  <a:pt x="659892" y="732282"/>
                </a:moveTo>
                <a:lnTo>
                  <a:pt x="633984" y="732282"/>
                </a:lnTo>
                <a:lnTo>
                  <a:pt x="633984" y="810006"/>
                </a:lnTo>
                <a:lnTo>
                  <a:pt x="659892" y="810006"/>
                </a:lnTo>
                <a:lnTo>
                  <a:pt x="659892" y="732282"/>
                </a:lnTo>
                <a:close/>
              </a:path>
              <a:path w="1347470" h="1465579">
                <a:moveTo>
                  <a:pt x="1013460" y="1359408"/>
                </a:moveTo>
                <a:lnTo>
                  <a:pt x="659892" y="1011720"/>
                </a:lnTo>
                <a:lnTo>
                  <a:pt x="659892" y="939546"/>
                </a:lnTo>
                <a:lnTo>
                  <a:pt x="633984" y="939546"/>
                </a:lnTo>
                <a:lnTo>
                  <a:pt x="633984" y="1010221"/>
                </a:lnTo>
                <a:lnTo>
                  <a:pt x="278892" y="1359408"/>
                </a:lnTo>
                <a:lnTo>
                  <a:pt x="623189" y="1359408"/>
                </a:lnTo>
                <a:lnTo>
                  <a:pt x="582168" y="1400429"/>
                </a:lnTo>
                <a:lnTo>
                  <a:pt x="646938" y="1465199"/>
                </a:lnTo>
                <a:lnTo>
                  <a:pt x="711708" y="1400429"/>
                </a:lnTo>
                <a:lnTo>
                  <a:pt x="670687" y="1359408"/>
                </a:lnTo>
                <a:lnTo>
                  <a:pt x="1013460" y="1359408"/>
                </a:lnTo>
                <a:close/>
              </a:path>
              <a:path w="1347470" h="1465579">
                <a:moveTo>
                  <a:pt x="1347216" y="107188"/>
                </a:moveTo>
                <a:lnTo>
                  <a:pt x="1338783" y="65481"/>
                </a:lnTo>
                <a:lnTo>
                  <a:pt x="1315808" y="31407"/>
                </a:lnTo>
                <a:lnTo>
                  <a:pt x="1281734" y="8432"/>
                </a:lnTo>
                <a:lnTo>
                  <a:pt x="1240028" y="0"/>
                </a:lnTo>
                <a:lnTo>
                  <a:pt x="107188" y="0"/>
                </a:lnTo>
                <a:lnTo>
                  <a:pt x="65468" y="8432"/>
                </a:lnTo>
                <a:lnTo>
                  <a:pt x="31394" y="31407"/>
                </a:lnTo>
                <a:lnTo>
                  <a:pt x="8420" y="65481"/>
                </a:lnTo>
                <a:lnTo>
                  <a:pt x="0" y="107188"/>
                </a:lnTo>
                <a:lnTo>
                  <a:pt x="0" y="535940"/>
                </a:lnTo>
                <a:lnTo>
                  <a:pt x="8420" y="577659"/>
                </a:lnTo>
                <a:lnTo>
                  <a:pt x="31394" y="611733"/>
                </a:lnTo>
                <a:lnTo>
                  <a:pt x="65468" y="634707"/>
                </a:lnTo>
                <a:lnTo>
                  <a:pt x="107188" y="643128"/>
                </a:lnTo>
                <a:lnTo>
                  <a:pt x="1240028" y="643128"/>
                </a:lnTo>
                <a:lnTo>
                  <a:pt x="1281734" y="634707"/>
                </a:lnTo>
                <a:lnTo>
                  <a:pt x="1315808" y="611733"/>
                </a:lnTo>
                <a:lnTo>
                  <a:pt x="1338783" y="577659"/>
                </a:lnTo>
                <a:lnTo>
                  <a:pt x="1347216" y="535940"/>
                </a:lnTo>
                <a:lnTo>
                  <a:pt x="1347216" y="107188"/>
                </a:lnTo>
                <a:close/>
              </a:path>
            </a:pathLst>
          </a:custGeom>
          <a:solidFill>
            <a:srgbClr val="25B7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/>
          <p:cNvSpPr/>
          <p:nvPr/>
        </p:nvSpPr>
        <p:spPr>
          <a:xfrm>
            <a:off x="7760208" y="2725178"/>
            <a:ext cx="734695" cy="295236"/>
          </a:xfrm>
          <a:custGeom>
            <a:avLst/>
            <a:gdLst/>
            <a:ahLst/>
            <a:cxnLst/>
            <a:rect l="l" t="t" r="r" b="b"/>
            <a:pathLst>
              <a:path w="734695" h="361314">
                <a:moveTo>
                  <a:pt x="0" y="361188"/>
                </a:moveTo>
                <a:lnTo>
                  <a:pt x="367284" y="0"/>
                </a:lnTo>
                <a:lnTo>
                  <a:pt x="734568" y="361188"/>
                </a:lnTo>
                <a:lnTo>
                  <a:pt x="0" y="361188"/>
                </a:lnTo>
                <a:close/>
              </a:path>
            </a:pathLst>
          </a:custGeom>
          <a:ln w="12192">
            <a:solidFill>
              <a:srgbClr val="25B7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Grup 10"/>
          <p:cNvGrpSpPr/>
          <p:nvPr/>
        </p:nvGrpSpPr>
        <p:grpSpPr>
          <a:xfrm>
            <a:off x="1244932" y="3020413"/>
            <a:ext cx="13754100" cy="2923187"/>
            <a:chOff x="1251204" y="3387726"/>
            <a:chExt cx="13754100" cy="2474485"/>
          </a:xfrm>
        </p:grpSpPr>
        <p:sp>
          <p:nvSpPr>
            <p:cNvPr id="12" name="object 9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13754100" y="0"/>
                  </a:moveTo>
                  <a:lnTo>
                    <a:pt x="0" y="0"/>
                  </a:lnTo>
                  <a:lnTo>
                    <a:pt x="0" y="3028188"/>
                  </a:lnTo>
                  <a:lnTo>
                    <a:pt x="13754100" y="3028188"/>
                  </a:lnTo>
                  <a:lnTo>
                    <a:pt x="13754100" y="0"/>
                  </a:lnTo>
                  <a:close/>
                </a:path>
              </a:pathLst>
            </a:custGeom>
            <a:solidFill>
              <a:srgbClr val="25B7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0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0" y="3028188"/>
                  </a:moveTo>
                  <a:lnTo>
                    <a:pt x="13754100" y="3028188"/>
                  </a:lnTo>
                  <a:lnTo>
                    <a:pt x="13754100" y="0"/>
                  </a:lnTo>
                  <a:lnTo>
                    <a:pt x="0" y="0"/>
                  </a:lnTo>
                  <a:lnTo>
                    <a:pt x="0" y="3028188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13513308" y="0"/>
                  </a:moveTo>
                  <a:lnTo>
                    <a:pt x="0" y="0"/>
                  </a:lnTo>
                  <a:lnTo>
                    <a:pt x="0" y="2828543"/>
                  </a:lnTo>
                  <a:lnTo>
                    <a:pt x="13513308" y="2828543"/>
                  </a:lnTo>
                  <a:lnTo>
                    <a:pt x="1351330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0" y="2828543"/>
                  </a:moveTo>
                  <a:lnTo>
                    <a:pt x="13513308" y="2828543"/>
                  </a:lnTo>
                  <a:lnTo>
                    <a:pt x="13513308" y="0"/>
                  </a:lnTo>
                  <a:lnTo>
                    <a:pt x="0" y="0"/>
                  </a:lnTo>
                  <a:lnTo>
                    <a:pt x="0" y="2828543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3"/>
          <p:cNvSpPr txBox="1">
            <a:spLocks noGrp="1"/>
          </p:cNvSpPr>
          <p:nvPr>
            <p:ph type="body" idx="1"/>
          </p:nvPr>
        </p:nvSpPr>
        <p:spPr>
          <a:xfrm>
            <a:off x="660400" y="3115140"/>
            <a:ext cx="14478000" cy="1817291"/>
          </a:xfrm>
          <a:prstGeom prst="rect">
            <a:avLst/>
          </a:prstGeom>
        </p:spPr>
        <p:txBody>
          <a:bodyPr vert="horz" wrap="square" lIns="0" tIns="153796" rIns="0" bIns="0" rtlCol="0">
            <a:spAutoFit/>
          </a:bodyPr>
          <a:lstStyle/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n = 5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k = 5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for </a:t>
            </a:r>
            <a:r>
              <a:rPr lang="en-US" spc="-10" dirty="0" err="1">
                <a:solidFill>
                  <a:srgbClr val="252525"/>
                </a:solidFill>
                <a:latin typeface="Courier New"/>
                <a:cs typeface="Courier New"/>
              </a:rPr>
              <a:t>i</a:t>
            </a:r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in range(n+1):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   for j in range(k-i,0,-1):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       print(</a:t>
            </a:r>
            <a:r>
              <a:rPr lang="en-US" spc="-10" dirty="0" err="1">
                <a:solidFill>
                  <a:srgbClr val="252525"/>
                </a:solidFill>
                <a:latin typeface="Courier New"/>
                <a:cs typeface="Courier New"/>
              </a:rPr>
              <a:t>j,end</a:t>
            </a:r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=' ')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   print()</a:t>
            </a:r>
            <a:endParaRPr lang="tr-TR" spc="-10" dirty="0">
              <a:solidFill>
                <a:srgbClr val="252525"/>
              </a:solidFill>
              <a:latin typeface="Courier New"/>
              <a:cs typeface="Courier New"/>
            </a:endParaRPr>
          </a:p>
        </p:txBody>
      </p:sp>
      <p:sp>
        <p:nvSpPr>
          <p:cNvPr id="18" name="Dikdörtgen 17"/>
          <p:cNvSpPr/>
          <p:nvPr/>
        </p:nvSpPr>
        <p:spPr>
          <a:xfrm>
            <a:off x="7883823" y="1995200"/>
            <a:ext cx="542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pc="-5" dirty="0">
                <a:solidFill>
                  <a:srgbClr val="FFFFFF"/>
                </a:solidFill>
                <a:cs typeface="Calibri"/>
              </a:rPr>
              <a:t>Kod</a:t>
            </a:r>
            <a:endParaRPr lang="tr-TR" dirty="0"/>
          </a:p>
        </p:txBody>
      </p:sp>
      <p:sp>
        <p:nvSpPr>
          <p:cNvPr id="19" name="Dikdörtgen 18"/>
          <p:cNvSpPr/>
          <p:nvPr/>
        </p:nvSpPr>
        <p:spPr>
          <a:xfrm>
            <a:off x="279400" y="533400"/>
            <a:ext cx="1554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18- 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Bir döngü kullanarak aşağıdaki sayı desenini yazdıran bir program yazın.</a:t>
            </a:r>
          </a:p>
        </p:txBody>
      </p:sp>
    </p:spTree>
    <p:extLst>
      <p:ext uri="{BB962C8B-B14F-4D97-AF65-F5344CB8AC3E}">
        <p14:creationId xmlns:p14="http://schemas.microsoft.com/office/powerpoint/2010/main" val="23033918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43776" y="4184141"/>
            <a:ext cx="3570224" cy="78098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spc="-10" dirty="0" smtClean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lang="tr-TR" sz="5000" spc="-10" dirty="0" err="1" smtClean="0">
                <a:solidFill>
                  <a:srgbClr val="FFFFFF"/>
                </a:solidFill>
                <a:latin typeface="Calibri"/>
                <a:cs typeface="Calibri"/>
              </a:rPr>
              <a:t>eşekkürler</a:t>
            </a:r>
            <a:endParaRPr sz="5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503425" y="2594813"/>
            <a:ext cx="163068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ndarray.ndim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72946" y="7567676"/>
            <a:ext cx="16878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ndarray.dtype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15273" y="7670393"/>
            <a:ext cx="1075690" cy="398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2450" spc="-10" dirty="0" smtClean="0">
                <a:solidFill>
                  <a:srgbClr val="FFFFFF"/>
                </a:solidFill>
                <a:latin typeface="Calibri"/>
                <a:cs typeface="Calibri"/>
              </a:rPr>
              <a:t>Konsept</a:t>
            </a:r>
            <a:endParaRPr sz="2450" dirty="0">
              <a:latin typeface="Calibri"/>
              <a:cs typeface="Calibri"/>
            </a:endParaRPr>
          </a:p>
        </p:txBody>
      </p:sp>
      <p:sp>
        <p:nvSpPr>
          <p:cNvPr id="8" name="object 6"/>
          <p:cNvSpPr/>
          <p:nvPr/>
        </p:nvSpPr>
        <p:spPr>
          <a:xfrm>
            <a:off x="7375398" y="1828800"/>
            <a:ext cx="1559560" cy="670378"/>
          </a:xfrm>
          <a:custGeom>
            <a:avLst/>
            <a:gdLst/>
            <a:ahLst/>
            <a:cxnLst/>
            <a:rect l="l" t="t" r="r" b="b"/>
            <a:pathLst>
              <a:path w="1559559" h="820419">
                <a:moveTo>
                  <a:pt x="0" y="136651"/>
                </a:moveTo>
                <a:lnTo>
                  <a:pt x="6969" y="93472"/>
                </a:lnTo>
                <a:lnTo>
                  <a:pt x="26375" y="55961"/>
                </a:lnTo>
                <a:lnTo>
                  <a:pt x="55961" y="26375"/>
                </a:lnTo>
                <a:lnTo>
                  <a:pt x="93472" y="6969"/>
                </a:lnTo>
                <a:lnTo>
                  <a:pt x="136651" y="0"/>
                </a:lnTo>
                <a:lnTo>
                  <a:pt x="1422400" y="0"/>
                </a:lnTo>
                <a:lnTo>
                  <a:pt x="1465579" y="6969"/>
                </a:lnTo>
                <a:lnTo>
                  <a:pt x="1503090" y="26375"/>
                </a:lnTo>
                <a:lnTo>
                  <a:pt x="1532676" y="55961"/>
                </a:lnTo>
                <a:lnTo>
                  <a:pt x="1552082" y="93472"/>
                </a:lnTo>
                <a:lnTo>
                  <a:pt x="1559052" y="136651"/>
                </a:lnTo>
                <a:lnTo>
                  <a:pt x="1559052" y="683259"/>
                </a:lnTo>
                <a:lnTo>
                  <a:pt x="1552082" y="726439"/>
                </a:lnTo>
                <a:lnTo>
                  <a:pt x="1532676" y="763950"/>
                </a:lnTo>
                <a:lnTo>
                  <a:pt x="1503090" y="793536"/>
                </a:lnTo>
                <a:lnTo>
                  <a:pt x="1465579" y="812942"/>
                </a:lnTo>
                <a:lnTo>
                  <a:pt x="1422400" y="819911"/>
                </a:lnTo>
                <a:lnTo>
                  <a:pt x="136651" y="819911"/>
                </a:lnTo>
                <a:lnTo>
                  <a:pt x="93472" y="812942"/>
                </a:lnTo>
                <a:lnTo>
                  <a:pt x="55961" y="793536"/>
                </a:lnTo>
                <a:lnTo>
                  <a:pt x="26375" y="763950"/>
                </a:lnTo>
                <a:lnTo>
                  <a:pt x="6969" y="726439"/>
                </a:lnTo>
                <a:lnTo>
                  <a:pt x="0" y="683259"/>
                </a:lnTo>
                <a:lnTo>
                  <a:pt x="0" y="136651"/>
                </a:lnTo>
                <a:close/>
              </a:path>
            </a:pathLst>
          </a:custGeom>
          <a:ln w="25908">
            <a:solidFill>
              <a:srgbClr val="25B7C8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/>
          <p:cNvSpPr/>
          <p:nvPr/>
        </p:nvSpPr>
        <p:spPr>
          <a:xfrm>
            <a:off x="7481316" y="1909516"/>
            <a:ext cx="1347470" cy="1197549"/>
          </a:xfrm>
          <a:custGeom>
            <a:avLst/>
            <a:gdLst/>
            <a:ahLst/>
            <a:cxnLst/>
            <a:rect l="l" t="t" r="r" b="b"/>
            <a:pathLst>
              <a:path w="1347470" h="1465579">
                <a:moveTo>
                  <a:pt x="659892" y="835914"/>
                </a:moveTo>
                <a:lnTo>
                  <a:pt x="633984" y="835914"/>
                </a:lnTo>
                <a:lnTo>
                  <a:pt x="633984" y="913638"/>
                </a:lnTo>
                <a:lnTo>
                  <a:pt x="659892" y="913638"/>
                </a:lnTo>
                <a:lnTo>
                  <a:pt x="659892" y="835914"/>
                </a:lnTo>
                <a:close/>
              </a:path>
              <a:path w="1347470" h="1465579">
                <a:moveTo>
                  <a:pt x="659892" y="732282"/>
                </a:moveTo>
                <a:lnTo>
                  <a:pt x="633984" y="732282"/>
                </a:lnTo>
                <a:lnTo>
                  <a:pt x="633984" y="810006"/>
                </a:lnTo>
                <a:lnTo>
                  <a:pt x="659892" y="810006"/>
                </a:lnTo>
                <a:lnTo>
                  <a:pt x="659892" y="732282"/>
                </a:lnTo>
                <a:close/>
              </a:path>
              <a:path w="1347470" h="1465579">
                <a:moveTo>
                  <a:pt x="1013460" y="1359408"/>
                </a:moveTo>
                <a:lnTo>
                  <a:pt x="659892" y="1011720"/>
                </a:lnTo>
                <a:lnTo>
                  <a:pt x="659892" y="939546"/>
                </a:lnTo>
                <a:lnTo>
                  <a:pt x="633984" y="939546"/>
                </a:lnTo>
                <a:lnTo>
                  <a:pt x="633984" y="1010221"/>
                </a:lnTo>
                <a:lnTo>
                  <a:pt x="278892" y="1359408"/>
                </a:lnTo>
                <a:lnTo>
                  <a:pt x="623189" y="1359408"/>
                </a:lnTo>
                <a:lnTo>
                  <a:pt x="582168" y="1400429"/>
                </a:lnTo>
                <a:lnTo>
                  <a:pt x="646938" y="1465199"/>
                </a:lnTo>
                <a:lnTo>
                  <a:pt x="711708" y="1400429"/>
                </a:lnTo>
                <a:lnTo>
                  <a:pt x="670687" y="1359408"/>
                </a:lnTo>
                <a:lnTo>
                  <a:pt x="1013460" y="1359408"/>
                </a:lnTo>
                <a:close/>
              </a:path>
              <a:path w="1347470" h="1465579">
                <a:moveTo>
                  <a:pt x="1347216" y="107188"/>
                </a:moveTo>
                <a:lnTo>
                  <a:pt x="1338783" y="65481"/>
                </a:lnTo>
                <a:lnTo>
                  <a:pt x="1315808" y="31407"/>
                </a:lnTo>
                <a:lnTo>
                  <a:pt x="1281734" y="8432"/>
                </a:lnTo>
                <a:lnTo>
                  <a:pt x="1240028" y="0"/>
                </a:lnTo>
                <a:lnTo>
                  <a:pt x="107188" y="0"/>
                </a:lnTo>
                <a:lnTo>
                  <a:pt x="65468" y="8432"/>
                </a:lnTo>
                <a:lnTo>
                  <a:pt x="31394" y="31407"/>
                </a:lnTo>
                <a:lnTo>
                  <a:pt x="8420" y="65481"/>
                </a:lnTo>
                <a:lnTo>
                  <a:pt x="0" y="107188"/>
                </a:lnTo>
                <a:lnTo>
                  <a:pt x="0" y="535940"/>
                </a:lnTo>
                <a:lnTo>
                  <a:pt x="8420" y="577659"/>
                </a:lnTo>
                <a:lnTo>
                  <a:pt x="31394" y="611733"/>
                </a:lnTo>
                <a:lnTo>
                  <a:pt x="65468" y="634707"/>
                </a:lnTo>
                <a:lnTo>
                  <a:pt x="107188" y="643128"/>
                </a:lnTo>
                <a:lnTo>
                  <a:pt x="1240028" y="643128"/>
                </a:lnTo>
                <a:lnTo>
                  <a:pt x="1281734" y="634707"/>
                </a:lnTo>
                <a:lnTo>
                  <a:pt x="1315808" y="611733"/>
                </a:lnTo>
                <a:lnTo>
                  <a:pt x="1338783" y="577659"/>
                </a:lnTo>
                <a:lnTo>
                  <a:pt x="1347216" y="535940"/>
                </a:lnTo>
                <a:lnTo>
                  <a:pt x="1347216" y="107188"/>
                </a:lnTo>
                <a:close/>
              </a:path>
            </a:pathLst>
          </a:custGeom>
          <a:solidFill>
            <a:srgbClr val="25B7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/>
          <p:cNvSpPr/>
          <p:nvPr/>
        </p:nvSpPr>
        <p:spPr>
          <a:xfrm>
            <a:off x="7760208" y="2725178"/>
            <a:ext cx="734695" cy="295236"/>
          </a:xfrm>
          <a:custGeom>
            <a:avLst/>
            <a:gdLst/>
            <a:ahLst/>
            <a:cxnLst/>
            <a:rect l="l" t="t" r="r" b="b"/>
            <a:pathLst>
              <a:path w="734695" h="361314">
                <a:moveTo>
                  <a:pt x="0" y="361188"/>
                </a:moveTo>
                <a:lnTo>
                  <a:pt x="367284" y="0"/>
                </a:lnTo>
                <a:lnTo>
                  <a:pt x="734568" y="361188"/>
                </a:lnTo>
                <a:lnTo>
                  <a:pt x="0" y="361188"/>
                </a:lnTo>
                <a:close/>
              </a:path>
            </a:pathLst>
          </a:custGeom>
          <a:ln w="12192">
            <a:solidFill>
              <a:srgbClr val="25B7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Grup 10"/>
          <p:cNvGrpSpPr/>
          <p:nvPr/>
        </p:nvGrpSpPr>
        <p:grpSpPr>
          <a:xfrm>
            <a:off x="1244932" y="3020414"/>
            <a:ext cx="13754100" cy="2923186"/>
            <a:chOff x="1251204" y="3387726"/>
            <a:chExt cx="13754100" cy="2474485"/>
          </a:xfrm>
        </p:grpSpPr>
        <p:sp>
          <p:nvSpPr>
            <p:cNvPr id="12" name="object 9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13754100" y="0"/>
                  </a:moveTo>
                  <a:lnTo>
                    <a:pt x="0" y="0"/>
                  </a:lnTo>
                  <a:lnTo>
                    <a:pt x="0" y="3028188"/>
                  </a:lnTo>
                  <a:lnTo>
                    <a:pt x="13754100" y="3028188"/>
                  </a:lnTo>
                  <a:lnTo>
                    <a:pt x="13754100" y="0"/>
                  </a:lnTo>
                  <a:close/>
                </a:path>
              </a:pathLst>
            </a:custGeom>
            <a:solidFill>
              <a:srgbClr val="25B7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0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0" y="3028188"/>
                  </a:moveTo>
                  <a:lnTo>
                    <a:pt x="13754100" y="3028188"/>
                  </a:lnTo>
                  <a:lnTo>
                    <a:pt x="13754100" y="0"/>
                  </a:lnTo>
                  <a:lnTo>
                    <a:pt x="0" y="0"/>
                  </a:lnTo>
                  <a:lnTo>
                    <a:pt x="0" y="3028188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13513308" y="0"/>
                  </a:moveTo>
                  <a:lnTo>
                    <a:pt x="0" y="0"/>
                  </a:lnTo>
                  <a:lnTo>
                    <a:pt x="0" y="2828543"/>
                  </a:lnTo>
                  <a:lnTo>
                    <a:pt x="13513308" y="2828543"/>
                  </a:lnTo>
                  <a:lnTo>
                    <a:pt x="1351330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0" y="2828543"/>
                  </a:moveTo>
                  <a:lnTo>
                    <a:pt x="13513308" y="2828543"/>
                  </a:lnTo>
                  <a:lnTo>
                    <a:pt x="13513308" y="0"/>
                  </a:lnTo>
                  <a:lnTo>
                    <a:pt x="0" y="0"/>
                  </a:lnTo>
                  <a:lnTo>
                    <a:pt x="0" y="2828543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3"/>
          <p:cNvSpPr txBox="1">
            <a:spLocks noGrp="1"/>
          </p:cNvSpPr>
          <p:nvPr>
            <p:ph type="body" idx="1"/>
          </p:nvPr>
        </p:nvSpPr>
        <p:spPr>
          <a:xfrm>
            <a:off x="660400" y="3115140"/>
            <a:ext cx="14478000" cy="2617510"/>
          </a:xfrm>
          <a:prstGeom prst="rect">
            <a:avLst/>
          </a:prstGeom>
        </p:spPr>
        <p:txBody>
          <a:bodyPr vert="horz" wrap="square" lIns="0" tIns="153796" rIns="0" bIns="0" rtlCol="0">
            <a:spAutoFit/>
          </a:bodyPr>
          <a:lstStyle/>
          <a:p>
            <a:pPr marL="848360" marR="819785"/>
            <a:r>
              <a:rPr lang="en-US" sz="3200" spc="-10" dirty="0" err="1">
                <a:solidFill>
                  <a:srgbClr val="252525"/>
                </a:solidFill>
                <a:latin typeface="Courier New"/>
                <a:cs typeface="Courier New"/>
              </a:rPr>
              <a:t>nl</a:t>
            </a:r>
            <a:r>
              <a:rPr lang="en-US" sz="3200" spc="-10" dirty="0">
                <a:solidFill>
                  <a:srgbClr val="252525"/>
                </a:solidFill>
                <a:latin typeface="Courier New"/>
                <a:cs typeface="Courier New"/>
              </a:rPr>
              <a:t>=[]</a:t>
            </a:r>
          </a:p>
          <a:p>
            <a:pPr marL="848360" marR="819785"/>
            <a:r>
              <a:rPr lang="en-US" sz="3200" spc="-10" dirty="0">
                <a:solidFill>
                  <a:srgbClr val="252525"/>
                </a:solidFill>
                <a:latin typeface="Courier New"/>
                <a:cs typeface="Courier New"/>
              </a:rPr>
              <a:t>for x in range(1500, 2701):</a:t>
            </a:r>
          </a:p>
          <a:p>
            <a:pPr marL="848360" marR="819785"/>
            <a:r>
              <a:rPr lang="en-US" sz="3200" spc="-10" dirty="0">
                <a:solidFill>
                  <a:srgbClr val="252525"/>
                </a:solidFill>
                <a:latin typeface="Courier New"/>
                <a:cs typeface="Courier New"/>
              </a:rPr>
              <a:t>    if (x%7==0) and (x%5==0):</a:t>
            </a:r>
          </a:p>
          <a:p>
            <a:pPr marL="848360" marR="819785"/>
            <a:r>
              <a:rPr lang="en-US" sz="3200" spc="-10" dirty="0">
                <a:solidFill>
                  <a:srgbClr val="252525"/>
                </a:solidFill>
                <a:latin typeface="Courier New"/>
                <a:cs typeface="Courier New"/>
              </a:rPr>
              <a:t>        </a:t>
            </a:r>
            <a:r>
              <a:rPr lang="en-US" sz="3200" spc="-10" dirty="0" err="1">
                <a:solidFill>
                  <a:srgbClr val="252525"/>
                </a:solidFill>
                <a:latin typeface="Courier New"/>
                <a:cs typeface="Courier New"/>
              </a:rPr>
              <a:t>nl.append</a:t>
            </a:r>
            <a:r>
              <a:rPr lang="en-US" sz="320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lang="en-US" sz="3200" spc="-10" dirty="0" err="1">
                <a:solidFill>
                  <a:srgbClr val="252525"/>
                </a:solidFill>
                <a:latin typeface="Courier New"/>
                <a:cs typeface="Courier New"/>
              </a:rPr>
              <a:t>str</a:t>
            </a:r>
            <a:r>
              <a:rPr lang="en-US" sz="3200" spc="-10" dirty="0">
                <a:solidFill>
                  <a:srgbClr val="252525"/>
                </a:solidFill>
                <a:latin typeface="Courier New"/>
                <a:cs typeface="Courier New"/>
              </a:rPr>
              <a:t>(x))</a:t>
            </a:r>
          </a:p>
          <a:p>
            <a:pPr marL="848360" marR="819785"/>
            <a:r>
              <a:rPr lang="en-US" sz="3200" spc="-10" dirty="0">
                <a:solidFill>
                  <a:srgbClr val="252525"/>
                </a:solidFill>
                <a:latin typeface="Courier New"/>
                <a:cs typeface="Courier New"/>
              </a:rPr>
              <a:t>print (','.join(</a:t>
            </a:r>
            <a:r>
              <a:rPr lang="en-US" sz="3200" spc="-10" dirty="0" err="1">
                <a:solidFill>
                  <a:srgbClr val="252525"/>
                </a:solidFill>
                <a:latin typeface="Courier New"/>
                <a:cs typeface="Courier New"/>
              </a:rPr>
              <a:t>nl</a:t>
            </a:r>
            <a:r>
              <a:rPr lang="en-US" sz="3200" spc="-10" dirty="0">
                <a:solidFill>
                  <a:srgbClr val="252525"/>
                </a:solidFill>
                <a:latin typeface="Courier New"/>
                <a:cs typeface="Courier New"/>
              </a:rPr>
              <a:t>))</a:t>
            </a:r>
            <a:endParaRPr lang="tr-TR" sz="3200" spc="-10" dirty="0">
              <a:solidFill>
                <a:srgbClr val="252525"/>
              </a:solidFill>
              <a:latin typeface="Courier New"/>
              <a:cs typeface="Courier New"/>
            </a:endParaRPr>
          </a:p>
        </p:txBody>
      </p:sp>
      <p:sp>
        <p:nvSpPr>
          <p:cNvPr id="18" name="Dikdörtgen 17"/>
          <p:cNvSpPr/>
          <p:nvPr/>
        </p:nvSpPr>
        <p:spPr>
          <a:xfrm>
            <a:off x="7883823" y="1995200"/>
            <a:ext cx="542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pc="-5" dirty="0">
                <a:solidFill>
                  <a:srgbClr val="FFFFFF"/>
                </a:solidFill>
                <a:cs typeface="Calibri"/>
              </a:rPr>
              <a:t>Kod</a:t>
            </a:r>
            <a:endParaRPr lang="tr-TR" dirty="0"/>
          </a:p>
        </p:txBody>
      </p:sp>
      <p:sp>
        <p:nvSpPr>
          <p:cNvPr id="19" name="Dikdörtgen 18"/>
          <p:cNvSpPr/>
          <p:nvPr/>
        </p:nvSpPr>
        <p:spPr>
          <a:xfrm>
            <a:off x="279400" y="533400"/>
            <a:ext cx="15544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1- 1500 ile 2700 arasında (her ikisi de dahil) 7'ye ve 5'in katlarına bölünebilen sayıları bulan bir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programı yazın.</a:t>
            </a:r>
          </a:p>
        </p:txBody>
      </p:sp>
    </p:spTree>
    <p:extLst>
      <p:ext uri="{BB962C8B-B14F-4D97-AF65-F5344CB8AC3E}">
        <p14:creationId xmlns:p14="http://schemas.microsoft.com/office/powerpoint/2010/main" val="190569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503425" y="2594813"/>
            <a:ext cx="163068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ndarray.ndim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72946" y="7567676"/>
            <a:ext cx="16878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ndarray.dtype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15273" y="7670393"/>
            <a:ext cx="1075690" cy="398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2450" spc="-10" dirty="0" smtClean="0">
                <a:solidFill>
                  <a:srgbClr val="FFFFFF"/>
                </a:solidFill>
                <a:latin typeface="Calibri"/>
                <a:cs typeface="Calibri"/>
              </a:rPr>
              <a:t>Konsept</a:t>
            </a:r>
            <a:endParaRPr sz="2450" dirty="0">
              <a:latin typeface="Calibri"/>
              <a:cs typeface="Calibri"/>
            </a:endParaRPr>
          </a:p>
        </p:txBody>
      </p:sp>
      <p:sp>
        <p:nvSpPr>
          <p:cNvPr id="29" name="Dikdörtgen 28"/>
          <p:cNvSpPr/>
          <p:nvPr/>
        </p:nvSpPr>
        <p:spPr>
          <a:xfrm>
            <a:off x="279400" y="533400"/>
            <a:ext cx="1554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2- Sıcaklıkları santigrat,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fahrenhayt'a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çeviren bir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programı yazın. </a:t>
            </a:r>
          </a:p>
        </p:txBody>
      </p:sp>
      <p:sp>
        <p:nvSpPr>
          <p:cNvPr id="2" name="Dikdörtgen 1"/>
          <p:cNvSpPr/>
          <p:nvPr/>
        </p:nvSpPr>
        <p:spPr>
          <a:xfrm>
            <a:off x="508000" y="2001048"/>
            <a:ext cx="8128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sz="2400" dirty="0" smtClean="0"/>
              <a:t>Formül </a:t>
            </a:r>
            <a:r>
              <a:rPr lang="tr-TR" sz="2400" dirty="0"/>
              <a:t>: c/5 = f-32/9 </a:t>
            </a:r>
            <a:endParaRPr lang="tr-TR" sz="2400" dirty="0" smtClean="0"/>
          </a:p>
          <a:p>
            <a:r>
              <a:rPr lang="tr-TR" sz="2400" dirty="0" smtClean="0"/>
              <a:t>burada </a:t>
            </a:r>
            <a:r>
              <a:rPr lang="tr-TR" sz="2400" dirty="0"/>
              <a:t>c = santigrat cinsinden sıcaklık ve f = fahrenhayt cinsinden </a:t>
            </a:r>
            <a:r>
              <a:rPr lang="tr-TR" sz="2400" dirty="0" smtClean="0"/>
              <a:t>sıcaklık</a:t>
            </a:r>
          </a:p>
          <a:p>
            <a:endParaRPr lang="tr-TR" sz="2400" dirty="0"/>
          </a:p>
          <a:p>
            <a:r>
              <a:rPr lang="tr-TR" sz="2400" dirty="0" smtClean="0"/>
              <a:t>Beklenen </a:t>
            </a:r>
            <a:r>
              <a:rPr lang="tr-TR" sz="2400" dirty="0"/>
              <a:t>çıktı </a:t>
            </a:r>
            <a:r>
              <a:rPr lang="tr-TR" sz="2400" dirty="0" smtClean="0"/>
              <a:t>:</a:t>
            </a:r>
          </a:p>
          <a:p>
            <a:r>
              <a:rPr lang="tr-TR" sz="2400" dirty="0" smtClean="0"/>
              <a:t>60°C</a:t>
            </a:r>
            <a:r>
              <a:rPr lang="tr-TR" sz="2400" dirty="0"/>
              <a:t>, </a:t>
            </a:r>
            <a:r>
              <a:rPr lang="tr-TR" sz="2400" dirty="0" err="1"/>
              <a:t>Fahrenhayt'ta</a:t>
            </a:r>
            <a:r>
              <a:rPr lang="tr-TR" sz="2400" dirty="0"/>
              <a:t> </a:t>
            </a:r>
            <a:r>
              <a:rPr lang="tr-TR" sz="2400" dirty="0" smtClean="0"/>
              <a:t>140'tır</a:t>
            </a:r>
          </a:p>
          <a:p>
            <a:r>
              <a:rPr lang="tr-TR" sz="2400" dirty="0" smtClean="0"/>
              <a:t>45 </a:t>
            </a:r>
            <a:r>
              <a:rPr lang="tr-TR" sz="2400" dirty="0"/>
              <a:t>° F, </a:t>
            </a:r>
            <a:r>
              <a:rPr lang="tr-TR" sz="2400" dirty="0" err="1"/>
              <a:t>Celsius'ta</a:t>
            </a:r>
            <a:r>
              <a:rPr lang="tr-TR" sz="2400" dirty="0"/>
              <a:t> 7'dir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474" y="1344109"/>
            <a:ext cx="3420125" cy="636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372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6"/>
          <p:cNvSpPr/>
          <p:nvPr/>
        </p:nvSpPr>
        <p:spPr>
          <a:xfrm>
            <a:off x="7375398" y="1151027"/>
            <a:ext cx="1559560" cy="670378"/>
          </a:xfrm>
          <a:custGeom>
            <a:avLst/>
            <a:gdLst/>
            <a:ahLst/>
            <a:cxnLst/>
            <a:rect l="l" t="t" r="r" b="b"/>
            <a:pathLst>
              <a:path w="1559559" h="820419">
                <a:moveTo>
                  <a:pt x="0" y="136651"/>
                </a:moveTo>
                <a:lnTo>
                  <a:pt x="6969" y="93472"/>
                </a:lnTo>
                <a:lnTo>
                  <a:pt x="26375" y="55961"/>
                </a:lnTo>
                <a:lnTo>
                  <a:pt x="55961" y="26375"/>
                </a:lnTo>
                <a:lnTo>
                  <a:pt x="93472" y="6969"/>
                </a:lnTo>
                <a:lnTo>
                  <a:pt x="136651" y="0"/>
                </a:lnTo>
                <a:lnTo>
                  <a:pt x="1422400" y="0"/>
                </a:lnTo>
                <a:lnTo>
                  <a:pt x="1465579" y="6969"/>
                </a:lnTo>
                <a:lnTo>
                  <a:pt x="1503090" y="26375"/>
                </a:lnTo>
                <a:lnTo>
                  <a:pt x="1532676" y="55961"/>
                </a:lnTo>
                <a:lnTo>
                  <a:pt x="1552082" y="93472"/>
                </a:lnTo>
                <a:lnTo>
                  <a:pt x="1559052" y="136651"/>
                </a:lnTo>
                <a:lnTo>
                  <a:pt x="1559052" y="683259"/>
                </a:lnTo>
                <a:lnTo>
                  <a:pt x="1552082" y="726439"/>
                </a:lnTo>
                <a:lnTo>
                  <a:pt x="1532676" y="763950"/>
                </a:lnTo>
                <a:lnTo>
                  <a:pt x="1503090" y="793536"/>
                </a:lnTo>
                <a:lnTo>
                  <a:pt x="1465579" y="812942"/>
                </a:lnTo>
                <a:lnTo>
                  <a:pt x="1422400" y="819911"/>
                </a:lnTo>
                <a:lnTo>
                  <a:pt x="136651" y="819911"/>
                </a:lnTo>
                <a:lnTo>
                  <a:pt x="93472" y="812942"/>
                </a:lnTo>
                <a:lnTo>
                  <a:pt x="55961" y="793536"/>
                </a:lnTo>
                <a:lnTo>
                  <a:pt x="26375" y="763950"/>
                </a:lnTo>
                <a:lnTo>
                  <a:pt x="6969" y="726439"/>
                </a:lnTo>
                <a:lnTo>
                  <a:pt x="0" y="683259"/>
                </a:lnTo>
                <a:lnTo>
                  <a:pt x="0" y="136651"/>
                </a:lnTo>
                <a:close/>
              </a:path>
            </a:pathLst>
          </a:custGeom>
          <a:ln w="25908">
            <a:solidFill>
              <a:srgbClr val="25B7C8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/>
          <p:cNvSpPr/>
          <p:nvPr/>
        </p:nvSpPr>
        <p:spPr>
          <a:xfrm>
            <a:off x="7481316" y="1231743"/>
            <a:ext cx="1347470" cy="1197549"/>
          </a:xfrm>
          <a:custGeom>
            <a:avLst/>
            <a:gdLst/>
            <a:ahLst/>
            <a:cxnLst/>
            <a:rect l="l" t="t" r="r" b="b"/>
            <a:pathLst>
              <a:path w="1347470" h="1465579">
                <a:moveTo>
                  <a:pt x="659892" y="835914"/>
                </a:moveTo>
                <a:lnTo>
                  <a:pt x="633984" y="835914"/>
                </a:lnTo>
                <a:lnTo>
                  <a:pt x="633984" y="913638"/>
                </a:lnTo>
                <a:lnTo>
                  <a:pt x="659892" y="913638"/>
                </a:lnTo>
                <a:lnTo>
                  <a:pt x="659892" y="835914"/>
                </a:lnTo>
                <a:close/>
              </a:path>
              <a:path w="1347470" h="1465579">
                <a:moveTo>
                  <a:pt x="659892" y="732282"/>
                </a:moveTo>
                <a:lnTo>
                  <a:pt x="633984" y="732282"/>
                </a:lnTo>
                <a:lnTo>
                  <a:pt x="633984" y="810006"/>
                </a:lnTo>
                <a:lnTo>
                  <a:pt x="659892" y="810006"/>
                </a:lnTo>
                <a:lnTo>
                  <a:pt x="659892" y="732282"/>
                </a:lnTo>
                <a:close/>
              </a:path>
              <a:path w="1347470" h="1465579">
                <a:moveTo>
                  <a:pt x="1013460" y="1359408"/>
                </a:moveTo>
                <a:lnTo>
                  <a:pt x="659892" y="1011720"/>
                </a:lnTo>
                <a:lnTo>
                  <a:pt x="659892" y="939546"/>
                </a:lnTo>
                <a:lnTo>
                  <a:pt x="633984" y="939546"/>
                </a:lnTo>
                <a:lnTo>
                  <a:pt x="633984" y="1010221"/>
                </a:lnTo>
                <a:lnTo>
                  <a:pt x="278892" y="1359408"/>
                </a:lnTo>
                <a:lnTo>
                  <a:pt x="623189" y="1359408"/>
                </a:lnTo>
                <a:lnTo>
                  <a:pt x="582168" y="1400429"/>
                </a:lnTo>
                <a:lnTo>
                  <a:pt x="646938" y="1465199"/>
                </a:lnTo>
                <a:lnTo>
                  <a:pt x="711708" y="1400429"/>
                </a:lnTo>
                <a:lnTo>
                  <a:pt x="670687" y="1359408"/>
                </a:lnTo>
                <a:lnTo>
                  <a:pt x="1013460" y="1359408"/>
                </a:lnTo>
                <a:close/>
              </a:path>
              <a:path w="1347470" h="1465579">
                <a:moveTo>
                  <a:pt x="1347216" y="107188"/>
                </a:moveTo>
                <a:lnTo>
                  <a:pt x="1338783" y="65481"/>
                </a:lnTo>
                <a:lnTo>
                  <a:pt x="1315808" y="31407"/>
                </a:lnTo>
                <a:lnTo>
                  <a:pt x="1281734" y="8432"/>
                </a:lnTo>
                <a:lnTo>
                  <a:pt x="1240028" y="0"/>
                </a:lnTo>
                <a:lnTo>
                  <a:pt x="107188" y="0"/>
                </a:lnTo>
                <a:lnTo>
                  <a:pt x="65468" y="8432"/>
                </a:lnTo>
                <a:lnTo>
                  <a:pt x="31394" y="31407"/>
                </a:lnTo>
                <a:lnTo>
                  <a:pt x="8420" y="65481"/>
                </a:lnTo>
                <a:lnTo>
                  <a:pt x="0" y="107188"/>
                </a:lnTo>
                <a:lnTo>
                  <a:pt x="0" y="535940"/>
                </a:lnTo>
                <a:lnTo>
                  <a:pt x="8420" y="577659"/>
                </a:lnTo>
                <a:lnTo>
                  <a:pt x="31394" y="611733"/>
                </a:lnTo>
                <a:lnTo>
                  <a:pt x="65468" y="634707"/>
                </a:lnTo>
                <a:lnTo>
                  <a:pt x="107188" y="643128"/>
                </a:lnTo>
                <a:lnTo>
                  <a:pt x="1240028" y="643128"/>
                </a:lnTo>
                <a:lnTo>
                  <a:pt x="1281734" y="634707"/>
                </a:lnTo>
                <a:lnTo>
                  <a:pt x="1315808" y="611733"/>
                </a:lnTo>
                <a:lnTo>
                  <a:pt x="1338783" y="577659"/>
                </a:lnTo>
                <a:lnTo>
                  <a:pt x="1347216" y="535940"/>
                </a:lnTo>
                <a:lnTo>
                  <a:pt x="1347216" y="107188"/>
                </a:lnTo>
                <a:close/>
              </a:path>
            </a:pathLst>
          </a:custGeom>
          <a:solidFill>
            <a:srgbClr val="25B7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/>
          <p:cNvSpPr/>
          <p:nvPr/>
        </p:nvSpPr>
        <p:spPr>
          <a:xfrm>
            <a:off x="7760208" y="2047405"/>
            <a:ext cx="734695" cy="295236"/>
          </a:xfrm>
          <a:custGeom>
            <a:avLst/>
            <a:gdLst/>
            <a:ahLst/>
            <a:cxnLst/>
            <a:rect l="l" t="t" r="r" b="b"/>
            <a:pathLst>
              <a:path w="734695" h="361314">
                <a:moveTo>
                  <a:pt x="0" y="361188"/>
                </a:moveTo>
                <a:lnTo>
                  <a:pt x="367284" y="0"/>
                </a:lnTo>
                <a:lnTo>
                  <a:pt x="734568" y="361188"/>
                </a:lnTo>
                <a:lnTo>
                  <a:pt x="0" y="361188"/>
                </a:lnTo>
                <a:close/>
              </a:path>
            </a:pathLst>
          </a:custGeom>
          <a:ln w="12192">
            <a:solidFill>
              <a:srgbClr val="25B7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Grup 10"/>
          <p:cNvGrpSpPr/>
          <p:nvPr/>
        </p:nvGrpSpPr>
        <p:grpSpPr>
          <a:xfrm>
            <a:off x="1244932" y="2342640"/>
            <a:ext cx="13754100" cy="5048759"/>
            <a:chOff x="1251204" y="3387726"/>
            <a:chExt cx="13754100" cy="2474485"/>
          </a:xfrm>
        </p:grpSpPr>
        <p:sp>
          <p:nvSpPr>
            <p:cNvPr id="12" name="object 9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13754100" y="0"/>
                  </a:moveTo>
                  <a:lnTo>
                    <a:pt x="0" y="0"/>
                  </a:lnTo>
                  <a:lnTo>
                    <a:pt x="0" y="3028188"/>
                  </a:lnTo>
                  <a:lnTo>
                    <a:pt x="13754100" y="3028188"/>
                  </a:lnTo>
                  <a:lnTo>
                    <a:pt x="13754100" y="0"/>
                  </a:lnTo>
                  <a:close/>
                </a:path>
              </a:pathLst>
            </a:custGeom>
            <a:solidFill>
              <a:srgbClr val="25B7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0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0" y="3028188"/>
                  </a:moveTo>
                  <a:lnTo>
                    <a:pt x="13754100" y="3028188"/>
                  </a:lnTo>
                  <a:lnTo>
                    <a:pt x="13754100" y="0"/>
                  </a:lnTo>
                  <a:lnTo>
                    <a:pt x="0" y="0"/>
                  </a:lnTo>
                  <a:lnTo>
                    <a:pt x="0" y="3028188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13513308" y="0"/>
                  </a:moveTo>
                  <a:lnTo>
                    <a:pt x="0" y="0"/>
                  </a:lnTo>
                  <a:lnTo>
                    <a:pt x="0" y="2828543"/>
                  </a:lnTo>
                  <a:lnTo>
                    <a:pt x="13513308" y="2828543"/>
                  </a:lnTo>
                  <a:lnTo>
                    <a:pt x="1351330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0" y="2828543"/>
                  </a:moveTo>
                  <a:lnTo>
                    <a:pt x="13513308" y="2828543"/>
                  </a:lnTo>
                  <a:lnTo>
                    <a:pt x="13513308" y="0"/>
                  </a:lnTo>
                  <a:lnTo>
                    <a:pt x="0" y="0"/>
                  </a:lnTo>
                  <a:lnTo>
                    <a:pt x="0" y="2828543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3"/>
          <p:cNvSpPr txBox="1">
            <a:spLocks noGrp="1"/>
          </p:cNvSpPr>
          <p:nvPr>
            <p:ph type="body" idx="1"/>
          </p:nvPr>
        </p:nvSpPr>
        <p:spPr>
          <a:xfrm>
            <a:off x="660400" y="2499320"/>
            <a:ext cx="14478000" cy="4587280"/>
          </a:xfrm>
          <a:prstGeom prst="rect">
            <a:avLst/>
          </a:prstGeom>
        </p:spPr>
        <p:txBody>
          <a:bodyPr vert="horz" wrap="square" lIns="0" tIns="153796" rIns="0" bIns="0" rtlCol="0">
            <a:spAutoFit/>
          </a:bodyPr>
          <a:lstStyle/>
          <a:p>
            <a:pPr marL="848360" marR="819785"/>
            <a:r>
              <a:rPr lang="tr-TR" sz="2400" spc="-10" dirty="0" err="1">
                <a:solidFill>
                  <a:srgbClr val="252525"/>
                </a:solidFill>
                <a:latin typeface="Courier New"/>
                <a:cs typeface="Courier New"/>
              </a:rPr>
              <a:t>temp</a:t>
            </a:r>
            <a:r>
              <a:rPr lang="tr-TR" sz="2400" spc="-10" dirty="0">
                <a:solidFill>
                  <a:srgbClr val="252525"/>
                </a:solidFill>
                <a:latin typeface="Courier New"/>
                <a:cs typeface="Courier New"/>
              </a:rPr>
              <a:t> = </a:t>
            </a:r>
            <a:r>
              <a:rPr lang="tr-TR" sz="2400" spc="-10" dirty="0" err="1">
                <a:solidFill>
                  <a:srgbClr val="252525"/>
                </a:solidFill>
                <a:latin typeface="Courier New"/>
                <a:cs typeface="Courier New"/>
              </a:rPr>
              <a:t>input</a:t>
            </a:r>
            <a:r>
              <a:rPr lang="tr-TR" sz="2400" spc="-10" dirty="0">
                <a:solidFill>
                  <a:srgbClr val="252525"/>
                </a:solidFill>
                <a:latin typeface="Courier New"/>
                <a:cs typeface="Courier New"/>
              </a:rPr>
              <a:t>("Sıcaklık giriniz(25F veya 30C gibi): ")</a:t>
            </a:r>
          </a:p>
          <a:p>
            <a:pPr marL="848360" marR="819785"/>
            <a:r>
              <a:rPr lang="tr-TR" sz="2400" spc="-10" dirty="0">
                <a:solidFill>
                  <a:srgbClr val="252525"/>
                </a:solidFill>
                <a:latin typeface="Courier New"/>
                <a:cs typeface="Courier New"/>
              </a:rPr>
              <a:t>derece = </a:t>
            </a:r>
            <a:r>
              <a:rPr lang="tr-TR" sz="2400" spc="-10" dirty="0" err="1">
                <a:solidFill>
                  <a:srgbClr val="252525"/>
                </a:solidFill>
                <a:latin typeface="Courier New"/>
                <a:cs typeface="Courier New"/>
              </a:rPr>
              <a:t>int</a:t>
            </a:r>
            <a:r>
              <a:rPr lang="tr-TR" sz="240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lang="tr-TR" sz="2400" spc="-10" dirty="0" err="1">
                <a:solidFill>
                  <a:srgbClr val="252525"/>
                </a:solidFill>
                <a:latin typeface="Courier New"/>
                <a:cs typeface="Courier New"/>
              </a:rPr>
              <a:t>temp</a:t>
            </a:r>
            <a:r>
              <a:rPr lang="tr-TR" sz="2400" spc="-10" dirty="0">
                <a:solidFill>
                  <a:srgbClr val="252525"/>
                </a:solidFill>
                <a:latin typeface="Courier New"/>
                <a:cs typeface="Courier New"/>
              </a:rPr>
              <a:t>[:-1])</a:t>
            </a:r>
          </a:p>
          <a:p>
            <a:pPr marL="848360" marR="819785"/>
            <a:r>
              <a:rPr lang="tr-TR" sz="2400" spc="-10" dirty="0">
                <a:solidFill>
                  <a:srgbClr val="252525"/>
                </a:solidFill>
                <a:latin typeface="Courier New"/>
                <a:cs typeface="Courier New"/>
              </a:rPr>
              <a:t>cins = </a:t>
            </a:r>
            <a:r>
              <a:rPr lang="tr-TR" sz="2400" spc="-10" dirty="0" err="1">
                <a:solidFill>
                  <a:srgbClr val="252525"/>
                </a:solidFill>
                <a:latin typeface="Courier New"/>
                <a:cs typeface="Courier New"/>
              </a:rPr>
              <a:t>temp</a:t>
            </a:r>
            <a:r>
              <a:rPr lang="tr-TR" sz="2400" spc="-10" dirty="0">
                <a:solidFill>
                  <a:srgbClr val="252525"/>
                </a:solidFill>
                <a:latin typeface="Courier New"/>
                <a:cs typeface="Courier New"/>
              </a:rPr>
              <a:t>[-1]</a:t>
            </a:r>
          </a:p>
          <a:p>
            <a:pPr marL="848360" marR="819785"/>
            <a:r>
              <a:rPr lang="tr-TR" sz="2400" spc="-10" dirty="0" err="1">
                <a:solidFill>
                  <a:srgbClr val="252525"/>
                </a:solidFill>
                <a:latin typeface="Courier New"/>
                <a:cs typeface="Courier New"/>
              </a:rPr>
              <a:t>if</a:t>
            </a:r>
            <a:r>
              <a:rPr lang="tr-TR" sz="2400"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lang="tr-TR" sz="2400" spc="-10" dirty="0" err="1">
                <a:solidFill>
                  <a:srgbClr val="252525"/>
                </a:solidFill>
                <a:latin typeface="Courier New"/>
                <a:cs typeface="Courier New"/>
              </a:rPr>
              <a:t>cins.upper</a:t>
            </a:r>
            <a:r>
              <a:rPr lang="tr-TR" sz="2400" spc="-10" dirty="0">
                <a:solidFill>
                  <a:srgbClr val="252525"/>
                </a:solidFill>
                <a:latin typeface="Courier New"/>
                <a:cs typeface="Courier New"/>
              </a:rPr>
              <a:t>() == "C":</a:t>
            </a:r>
          </a:p>
          <a:p>
            <a:pPr marL="848360" marR="819785"/>
            <a:r>
              <a:rPr lang="tr-TR" sz="2400" spc="-10" dirty="0">
                <a:solidFill>
                  <a:srgbClr val="252525"/>
                </a:solidFill>
                <a:latin typeface="Courier New"/>
                <a:cs typeface="Courier New"/>
              </a:rPr>
              <a:t>  </a:t>
            </a:r>
            <a:r>
              <a:rPr lang="tr-TR" sz="2400" spc="-10" dirty="0" err="1">
                <a:solidFill>
                  <a:srgbClr val="252525"/>
                </a:solidFill>
                <a:latin typeface="Courier New"/>
                <a:cs typeface="Courier New"/>
              </a:rPr>
              <a:t>sonuc</a:t>
            </a:r>
            <a:r>
              <a:rPr lang="tr-TR" sz="2400" spc="-10" dirty="0">
                <a:solidFill>
                  <a:srgbClr val="252525"/>
                </a:solidFill>
                <a:latin typeface="Courier New"/>
                <a:cs typeface="Courier New"/>
              </a:rPr>
              <a:t> = </a:t>
            </a:r>
            <a:r>
              <a:rPr lang="tr-TR" sz="2400" spc="-10" dirty="0" err="1">
                <a:solidFill>
                  <a:srgbClr val="252525"/>
                </a:solidFill>
                <a:latin typeface="Courier New"/>
                <a:cs typeface="Courier New"/>
              </a:rPr>
              <a:t>int</a:t>
            </a:r>
            <a:r>
              <a:rPr lang="tr-TR" sz="240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lang="tr-TR" sz="2400" spc="-10" dirty="0" err="1">
                <a:solidFill>
                  <a:srgbClr val="252525"/>
                </a:solidFill>
                <a:latin typeface="Courier New"/>
                <a:cs typeface="Courier New"/>
              </a:rPr>
              <a:t>round</a:t>
            </a:r>
            <a:r>
              <a:rPr lang="tr-TR" sz="2400" spc="-10" dirty="0">
                <a:solidFill>
                  <a:srgbClr val="252525"/>
                </a:solidFill>
                <a:latin typeface="Courier New"/>
                <a:cs typeface="Courier New"/>
              </a:rPr>
              <a:t>((9 * derece) / 5 + 32))</a:t>
            </a:r>
          </a:p>
          <a:p>
            <a:pPr marL="848360" marR="819785"/>
            <a:r>
              <a:rPr lang="tr-TR" sz="2400" spc="-10" dirty="0">
                <a:solidFill>
                  <a:srgbClr val="252525"/>
                </a:solidFill>
                <a:latin typeface="Courier New"/>
                <a:cs typeface="Courier New"/>
              </a:rPr>
              <a:t>  </a:t>
            </a:r>
            <a:r>
              <a:rPr lang="tr-TR" sz="2400" spc="-10" dirty="0" err="1">
                <a:solidFill>
                  <a:srgbClr val="252525"/>
                </a:solidFill>
                <a:latin typeface="Courier New"/>
                <a:cs typeface="Courier New"/>
              </a:rPr>
              <a:t>cins_yazdır</a:t>
            </a:r>
            <a:r>
              <a:rPr lang="tr-TR" sz="2400" spc="-10" dirty="0">
                <a:solidFill>
                  <a:srgbClr val="252525"/>
                </a:solidFill>
                <a:latin typeface="Courier New"/>
                <a:cs typeface="Courier New"/>
              </a:rPr>
              <a:t> = "F"</a:t>
            </a:r>
          </a:p>
          <a:p>
            <a:pPr marL="848360" marR="819785"/>
            <a:r>
              <a:rPr lang="tr-TR" sz="2400" spc="-10" dirty="0">
                <a:solidFill>
                  <a:srgbClr val="252525"/>
                </a:solidFill>
                <a:latin typeface="Courier New"/>
                <a:cs typeface="Courier New"/>
              </a:rPr>
              <a:t>elif </a:t>
            </a:r>
            <a:r>
              <a:rPr lang="tr-TR" sz="2400" spc="-10" dirty="0" err="1">
                <a:solidFill>
                  <a:srgbClr val="252525"/>
                </a:solidFill>
                <a:latin typeface="Courier New"/>
                <a:cs typeface="Courier New"/>
              </a:rPr>
              <a:t>cins.upper</a:t>
            </a:r>
            <a:r>
              <a:rPr lang="tr-TR" sz="2400" spc="-10" dirty="0">
                <a:solidFill>
                  <a:srgbClr val="252525"/>
                </a:solidFill>
                <a:latin typeface="Courier New"/>
                <a:cs typeface="Courier New"/>
              </a:rPr>
              <a:t>() == "F":</a:t>
            </a:r>
          </a:p>
          <a:p>
            <a:pPr marL="848360" marR="819785"/>
            <a:r>
              <a:rPr lang="tr-TR" sz="2400" spc="-10" dirty="0">
                <a:solidFill>
                  <a:srgbClr val="252525"/>
                </a:solidFill>
                <a:latin typeface="Courier New"/>
                <a:cs typeface="Courier New"/>
              </a:rPr>
              <a:t>  </a:t>
            </a:r>
            <a:r>
              <a:rPr lang="tr-TR" sz="2400" spc="-10" dirty="0" err="1">
                <a:solidFill>
                  <a:srgbClr val="252525"/>
                </a:solidFill>
                <a:latin typeface="Courier New"/>
                <a:cs typeface="Courier New"/>
              </a:rPr>
              <a:t>sonuc</a:t>
            </a:r>
            <a:r>
              <a:rPr lang="tr-TR" sz="2400" spc="-10" dirty="0">
                <a:solidFill>
                  <a:srgbClr val="252525"/>
                </a:solidFill>
                <a:latin typeface="Courier New"/>
                <a:cs typeface="Courier New"/>
              </a:rPr>
              <a:t> = </a:t>
            </a:r>
            <a:r>
              <a:rPr lang="tr-TR" sz="2400" spc="-10" dirty="0" err="1">
                <a:solidFill>
                  <a:srgbClr val="252525"/>
                </a:solidFill>
                <a:latin typeface="Courier New"/>
                <a:cs typeface="Courier New"/>
              </a:rPr>
              <a:t>int</a:t>
            </a:r>
            <a:r>
              <a:rPr lang="tr-TR" sz="240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lang="tr-TR" sz="2400" spc="-10" dirty="0" err="1">
                <a:solidFill>
                  <a:srgbClr val="252525"/>
                </a:solidFill>
                <a:latin typeface="Courier New"/>
                <a:cs typeface="Courier New"/>
              </a:rPr>
              <a:t>round</a:t>
            </a:r>
            <a:r>
              <a:rPr lang="tr-TR" sz="2400" spc="-10" dirty="0">
                <a:solidFill>
                  <a:srgbClr val="252525"/>
                </a:solidFill>
                <a:latin typeface="Courier New"/>
                <a:cs typeface="Courier New"/>
              </a:rPr>
              <a:t>((derece - 32) * 5 / 9))</a:t>
            </a:r>
          </a:p>
          <a:p>
            <a:pPr marL="848360" marR="819785"/>
            <a:r>
              <a:rPr lang="tr-TR" sz="2400" spc="-10" dirty="0">
                <a:solidFill>
                  <a:srgbClr val="252525"/>
                </a:solidFill>
                <a:latin typeface="Courier New"/>
                <a:cs typeface="Courier New"/>
              </a:rPr>
              <a:t>  </a:t>
            </a:r>
            <a:r>
              <a:rPr lang="tr-TR" sz="2400" spc="-10" dirty="0" err="1">
                <a:solidFill>
                  <a:srgbClr val="252525"/>
                </a:solidFill>
                <a:latin typeface="Courier New"/>
                <a:cs typeface="Courier New"/>
              </a:rPr>
              <a:t>cins_yazdır</a:t>
            </a:r>
            <a:r>
              <a:rPr lang="tr-TR" sz="2400" spc="-10" dirty="0">
                <a:solidFill>
                  <a:srgbClr val="252525"/>
                </a:solidFill>
                <a:latin typeface="Courier New"/>
                <a:cs typeface="Courier New"/>
              </a:rPr>
              <a:t> = "C"</a:t>
            </a:r>
          </a:p>
          <a:p>
            <a:pPr marL="848360" marR="819785"/>
            <a:r>
              <a:rPr lang="tr-TR" sz="2400" spc="-10" dirty="0">
                <a:solidFill>
                  <a:srgbClr val="252525"/>
                </a:solidFill>
                <a:latin typeface="Courier New"/>
                <a:cs typeface="Courier New"/>
              </a:rPr>
              <a:t>else:</a:t>
            </a:r>
          </a:p>
          <a:p>
            <a:pPr marL="848360" marR="819785"/>
            <a:r>
              <a:rPr lang="tr-TR" sz="2400" spc="-10" dirty="0">
                <a:solidFill>
                  <a:srgbClr val="252525"/>
                </a:solidFill>
                <a:latin typeface="Courier New"/>
                <a:cs typeface="Courier New"/>
              </a:rPr>
              <a:t>  </a:t>
            </a:r>
            <a:r>
              <a:rPr lang="tr-TR" sz="2400" spc="-10" dirty="0" err="1">
                <a:solidFill>
                  <a:srgbClr val="252525"/>
                </a:solidFill>
                <a:latin typeface="Courier New"/>
                <a:cs typeface="Courier New"/>
              </a:rPr>
              <a:t>print</a:t>
            </a:r>
            <a:r>
              <a:rPr lang="tr-TR" sz="2400" spc="-10" dirty="0">
                <a:solidFill>
                  <a:srgbClr val="252525"/>
                </a:solidFill>
                <a:latin typeface="Courier New"/>
                <a:cs typeface="Courier New"/>
              </a:rPr>
              <a:t>("Uygun bir giriş yapınız.")</a:t>
            </a:r>
          </a:p>
          <a:p>
            <a:pPr marL="848360" marR="819785"/>
            <a:r>
              <a:rPr lang="tr-TR" sz="2400" spc="-10" dirty="0" err="1">
                <a:solidFill>
                  <a:srgbClr val="252525"/>
                </a:solidFill>
                <a:latin typeface="Courier New"/>
                <a:cs typeface="Courier New"/>
              </a:rPr>
              <a:t>print</a:t>
            </a:r>
            <a:r>
              <a:rPr lang="tr-TR" sz="240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lang="tr-TR" sz="2400" spc="-10" dirty="0" err="1">
                <a:solidFill>
                  <a:srgbClr val="252525"/>
                </a:solidFill>
                <a:latin typeface="Courier New"/>
                <a:cs typeface="Courier New"/>
              </a:rPr>
              <a:t>temp</a:t>
            </a:r>
            <a:r>
              <a:rPr lang="tr-TR" sz="2400" spc="-10" dirty="0">
                <a:solidFill>
                  <a:srgbClr val="252525"/>
                </a:solidFill>
                <a:latin typeface="Courier New"/>
                <a:cs typeface="Courier New"/>
              </a:rPr>
              <a:t>, "sıcaklığı", </a:t>
            </a:r>
            <a:r>
              <a:rPr lang="tr-TR" sz="2400" spc="-10" dirty="0" err="1">
                <a:solidFill>
                  <a:srgbClr val="252525"/>
                </a:solidFill>
                <a:latin typeface="Courier New"/>
                <a:cs typeface="Courier New"/>
              </a:rPr>
              <a:t>sonuc</a:t>
            </a:r>
            <a:r>
              <a:rPr lang="tr-TR" sz="2400" spc="-10" dirty="0">
                <a:solidFill>
                  <a:srgbClr val="252525"/>
                </a:solidFill>
                <a:latin typeface="Courier New"/>
                <a:cs typeface="Courier New"/>
              </a:rPr>
              <a:t>, </a:t>
            </a:r>
            <a:r>
              <a:rPr lang="tr-TR" sz="2400" spc="-10" dirty="0" err="1">
                <a:solidFill>
                  <a:srgbClr val="252525"/>
                </a:solidFill>
                <a:latin typeface="Courier New"/>
                <a:cs typeface="Courier New"/>
              </a:rPr>
              <a:t>cins_yazdır,"değerine</a:t>
            </a:r>
            <a:r>
              <a:rPr lang="tr-TR" sz="2400" spc="-10" dirty="0">
                <a:solidFill>
                  <a:srgbClr val="252525"/>
                </a:solidFill>
                <a:latin typeface="Courier New"/>
                <a:cs typeface="Courier New"/>
              </a:rPr>
              <a:t> eşittir.")</a:t>
            </a:r>
          </a:p>
        </p:txBody>
      </p:sp>
      <p:sp>
        <p:nvSpPr>
          <p:cNvPr id="18" name="Dikdörtgen 17"/>
          <p:cNvSpPr/>
          <p:nvPr/>
        </p:nvSpPr>
        <p:spPr>
          <a:xfrm>
            <a:off x="7883823" y="1317427"/>
            <a:ext cx="542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pc="-5" dirty="0">
                <a:solidFill>
                  <a:srgbClr val="FFFFFF"/>
                </a:solidFill>
                <a:cs typeface="Calibri"/>
              </a:rPr>
              <a:t>Kod</a:t>
            </a:r>
            <a:endParaRPr lang="tr-TR" dirty="0"/>
          </a:p>
        </p:txBody>
      </p:sp>
      <p:sp>
        <p:nvSpPr>
          <p:cNvPr id="19" name="Dikdörtgen 18"/>
          <p:cNvSpPr/>
          <p:nvPr/>
        </p:nvSpPr>
        <p:spPr>
          <a:xfrm>
            <a:off x="279400" y="533400"/>
            <a:ext cx="1554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2- Sıcaklıkları santigrat,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fahrenhayt'a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çeviren bir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programı yazın. </a:t>
            </a:r>
          </a:p>
        </p:txBody>
      </p:sp>
    </p:spTree>
    <p:extLst>
      <p:ext uri="{BB962C8B-B14F-4D97-AF65-F5344CB8AC3E}">
        <p14:creationId xmlns:p14="http://schemas.microsoft.com/office/powerpoint/2010/main" val="941862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503425" y="2594813"/>
            <a:ext cx="163068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ndarray.ndim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72946" y="7567676"/>
            <a:ext cx="16878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ndarray.dtype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15273" y="7670393"/>
            <a:ext cx="1075690" cy="398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2450" spc="-10" dirty="0" smtClean="0">
                <a:solidFill>
                  <a:srgbClr val="FFFFFF"/>
                </a:solidFill>
                <a:latin typeface="Calibri"/>
                <a:cs typeface="Calibri"/>
              </a:rPr>
              <a:t>Konsept</a:t>
            </a:r>
            <a:endParaRPr sz="2450" dirty="0">
              <a:latin typeface="Calibri"/>
              <a:cs typeface="Calibri"/>
            </a:endParaRPr>
          </a:p>
        </p:txBody>
      </p:sp>
      <p:sp>
        <p:nvSpPr>
          <p:cNvPr id="29" name="Dikdörtgen 28"/>
          <p:cNvSpPr/>
          <p:nvPr/>
        </p:nvSpPr>
        <p:spPr>
          <a:xfrm>
            <a:off x="279400" y="533400"/>
            <a:ext cx="1554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3- 1 ile 9 arasında bir sayı tahmin eden bir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programı yazın.</a:t>
            </a:r>
          </a:p>
        </p:txBody>
      </p:sp>
      <p:sp>
        <p:nvSpPr>
          <p:cNvPr id="2" name="Dikdörtgen 1"/>
          <p:cNvSpPr/>
          <p:nvPr/>
        </p:nvSpPr>
        <p:spPr>
          <a:xfrm>
            <a:off x="660400" y="1852790"/>
            <a:ext cx="85344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/>
              <a:t>Kullanıcıdan bir tahmin girmesi istenir. Kullanıcı yanlış tahminde bulunursa, tahmin doğru olana kadar istem tekrar görünür, başarılı tahminde kullanıcı "İyi tahmin!" mesajı </a:t>
            </a:r>
            <a:r>
              <a:rPr lang="tr-TR" sz="2800" dirty="0" smtClean="0"/>
              <a:t>alır ve </a:t>
            </a:r>
            <a:r>
              <a:rPr lang="tr-TR" sz="2800" dirty="0"/>
              <a:t>program </a:t>
            </a:r>
            <a:r>
              <a:rPr lang="tr-TR" sz="2800" dirty="0" smtClean="0"/>
              <a:t>kapanır</a:t>
            </a:r>
            <a:r>
              <a:rPr lang="tr-TR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0457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503425" y="2594813"/>
            <a:ext cx="163068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ndarray.ndim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72946" y="7567676"/>
            <a:ext cx="16878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ndarray.dtype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15273" y="7670393"/>
            <a:ext cx="1075690" cy="398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2450" spc="-10" dirty="0" smtClean="0">
                <a:solidFill>
                  <a:srgbClr val="FFFFFF"/>
                </a:solidFill>
                <a:latin typeface="Calibri"/>
                <a:cs typeface="Calibri"/>
              </a:rPr>
              <a:t>Konsept</a:t>
            </a:r>
            <a:endParaRPr sz="2450" dirty="0">
              <a:latin typeface="Calibri"/>
              <a:cs typeface="Calibri"/>
            </a:endParaRPr>
          </a:p>
        </p:txBody>
      </p:sp>
      <p:sp>
        <p:nvSpPr>
          <p:cNvPr id="8" name="object 6"/>
          <p:cNvSpPr/>
          <p:nvPr/>
        </p:nvSpPr>
        <p:spPr>
          <a:xfrm>
            <a:off x="7375398" y="1828800"/>
            <a:ext cx="1559560" cy="670378"/>
          </a:xfrm>
          <a:custGeom>
            <a:avLst/>
            <a:gdLst/>
            <a:ahLst/>
            <a:cxnLst/>
            <a:rect l="l" t="t" r="r" b="b"/>
            <a:pathLst>
              <a:path w="1559559" h="820419">
                <a:moveTo>
                  <a:pt x="0" y="136651"/>
                </a:moveTo>
                <a:lnTo>
                  <a:pt x="6969" y="93472"/>
                </a:lnTo>
                <a:lnTo>
                  <a:pt x="26375" y="55961"/>
                </a:lnTo>
                <a:lnTo>
                  <a:pt x="55961" y="26375"/>
                </a:lnTo>
                <a:lnTo>
                  <a:pt x="93472" y="6969"/>
                </a:lnTo>
                <a:lnTo>
                  <a:pt x="136651" y="0"/>
                </a:lnTo>
                <a:lnTo>
                  <a:pt x="1422400" y="0"/>
                </a:lnTo>
                <a:lnTo>
                  <a:pt x="1465579" y="6969"/>
                </a:lnTo>
                <a:lnTo>
                  <a:pt x="1503090" y="26375"/>
                </a:lnTo>
                <a:lnTo>
                  <a:pt x="1532676" y="55961"/>
                </a:lnTo>
                <a:lnTo>
                  <a:pt x="1552082" y="93472"/>
                </a:lnTo>
                <a:lnTo>
                  <a:pt x="1559052" y="136651"/>
                </a:lnTo>
                <a:lnTo>
                  <a:pt x="1559052" y="683259"/>
                </a:lnTo>
                <a:lnTo>
                  <a:pt x="1552082" y="726439"/>
                </a:lnTo>
                <a:lnTo>
                  <a:pt x="1532676" y="763950"/>
                </a:lnTo>
                <a:lnTo>
                  <a:pt x="1503090" y="793536"/>
                </a:lnTo>
                <a:lnTo>
                  <a:pt x="1465579" y="812942"/>
                </a:lnTo>
                <a:lnTo>
                  <a:pt x="1422400" y="819911"/>
                </a:lnTo>
                <a:lnTo>
                  <a:pt x="136651" y="819911"/>
                </a:lnTo>
                <a:lnTo>
                  <a:pt x="93472" y="812942"/>
                </a:lnTo>
                <a:lnTo>
                  <a:pt x="55961" y="793536"/>
                </a:lnTo>
                <a:lnTo>
                  <a:pt x="26375" y="763950"/>
                </a:lnTo>
                <a:lnTo>
                  <a:pt x="6969" y="726439"/>
                </a:lnTo>
                <a:lnTo>
                  <a:pt x="0" y="683259"/>
                </a:lnTo>
                <a:lnTo>
                  <a:pt x="0" y="136651"/>
                </a:lnTo>
                <a:close/>
              </a:path>
            </a:pathLst>
          </a:custGeom>
          <a:ln w="25908">
            <a:solidFill>
              <a:srgbClr val="25B7C8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/>
          <p:cNvSpPr/>
          <p:nvPr/>
        </p:nvSpPr>
        <p:spPr>
          <a:xfrm>
            <a:off x="7481316" y="1909516"/>
            <a:ext cx="1347470" cy="1197549"/>
          </a:xfrm>
          <a:custGeom>
            <a:avLst/>
            <a:gdLst/>
            <a:ahLst/>
            <a:cxnLst/>
            <a:rect l="l" t="t" r="r" b="b"/>
            <a:pathLst>
              <a:path w="1347470" h="1465579">
                <a:moveTo>
                  <a:pt x="659892" y="835914"/>
                </a:moveTo>
                <a:lnTo>
                  <a:pt x="633984" y="835914"/>
                </a:lnTo>
                <a:lnTo>
                  <a:pt x="633984" y="913638"/>
                </a:lnTo>
                <a:lnTo>
                  <a:pt x="659892" y="913638"/>
                </a:lnTo>
                <a:lnTo>
                  <a:pt x="659892" y="835914"/>
                </a:lnTo>
                <a:close/>
              </a:path>
              <a:path w="1347470" h="1465579">
                <a:moveTo>
                  <a:pt x="659892" y="732282"/>
                </a:moveTo>
                <a:lnTo>
                  <a:pt x="633984" y="732282"/>
                </a:lnTo>
                <a:lnTo>
                  <a:pt x="633984" y="810006"/>
                </a:lnTo>
                <a:lnTo>
                  <a:pt x="659892" y="810006"/>
                </a:lnTo>
                <a:lnTo>
                  <a:pt x="659892" y="732282"/>
                </a:lnTo>
                <a:close/>
              </a:path>
              <a:path w="1347470" h="1465579">
                <a:moveTo>
                  <a:pt x="1013460" y="1359408"/>
                </a:moveTo>
                <a:lnTo>
                  <a:pt x="659892" y="1011720"/>
                </a:lnTo>
                <a:lnTo>
                  <a:pt x="659892" y="939546"/>
                </a:lnTo>
                <a:lnTo>
                  <a:pt x="633984" y="939546"/>
                </a:lnTo>
                <a:lnTo>
                  <a:pt x="633984" y="1010221"/>
                </a:lnTo>
                <a:lnTo>
                  <a:pt x="278892" y="1359408"/>
                </a:lnTo>
                <a:lnTo>
                  <a:pt x="623189" y="1359408"/>
                </a:lnTo>
                <a:lnTo>
                  <a:pt x="582168" y="1400429"/>
                </a:lnTo>
                <a:lnTo>
                  <a:pt x="646938" y="1465199"/>
                </a:lnTo>
                <a:lnTo>
                  <a:pt x="711708" y="1400429"/>
                </a:lnTo>
                <a:lnTo>
                  <a:pt x="670687" y="1359408"/>
                </a:lnTo>
                <a:lnTo>
                  <a:pt x="1013460" y="1359408"/>
                </a:lnTo>
                <a:close/>
              </a:path>
              <a:path w="1347470" h="1465579">
                <a:moveTo>
                  <a:pt x="1347216" y="107188"/>
                </a:moveTo>
                <a:lnTo>
                  <a:pt x="1338783" y="65481"/>
                </a:lnTo>
                <a:lnTo>
                  <a:pt x="1315808" y="31407"/>
                </a:lnTo>
                <a:lnTo>
                  <a:pt x="1281734" y="8432"/>
                </a:lnTo>
                <a:lnTo>
                  <a:pt x="1240028" y="0"/>
                </a:lnTo>
                <a:lnTo>
                  <a:pt x="107188" y="0"/>
                </a:lnTo>
                <a:lnTo>
                  <a:pt x="65468" y="8432"/>
                </a:lnTo>
                <a:lnTo>
                  <a:pt x="31394" y="31407"/>
                </a:lnTo>
                <a:lnTo>
                  <a:pt x="8420" y="65481"/>
                </a:lnTo>
                <a:lnTo>
                  <a:pt x="0" y="107188"/>
                </a:lnTo>
                <a:lnTo>
                  <a:pt x="0" y="535940"/>
                </a:lnTo>
                <a:lnTo>
                  <a:pt x="8420" y="577659"/>
                </a:lnTo>
                <a:lnTo>
                  <a:pt x="31394" y="611733"/>
                </a:lnTo>
                <a:lnTo>
                  <a:pt x="65468" y="634707"/>
                </a:lnTo>
                <a:lnTo>
                  <a:pt x="107188" y="643128"/>
                </a:lnTo>
                <a:lnTo>
                  <a:pt x="1240028" y="643128"/>
                </a:lnTo>
                <a:lnTo>
                  <a:pt x="1281734" y="634707"/>
                </a:lnTo>
                <a:lnTo>
                  <a:pt x="1315808" y="611733"/>
                </a:lnTo>
                <a:lnTo>
                  <a:pt x="1338783" y="577659"/>
                </a:lnTo>
                <a:lnTo>
                  <a:pt x="1347216" y="535940"/>
                </a:lnTo>
                <a:lnTo>
                  <a:pt x="1347216" y="107188"/>
                </a:lnTo>
                <a:close/>
              </a:path>
            </a:pathLst>
          </a:custGeom>
          <a:solidFill>
            <a:srgbClr val="25B7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/>
          <p:cNvSpPr/>
          <p:nvPr/>
        </p:nvSpPr>
        <p:spPr>
          <a:xfrm>
            <a:off x="7760208" y="2725178"/>
            <a:ext cx="734695" cy="295236"/>
          </a:xfrm>
          <a:custGeom>
            <a:avLst/>
            <a:gdLst/>
            <a:ahLst/>
            <a:cxnLst/>
            <a:rect l="l" t="t" r="r" b="b"/>
            <a:pathLst>
              <a:path w="734695" h="361314">
                <a:moveTo>
                  <a:pt x="0" y="361188"/>
                </a:moveTo>
                <a:lnTo>
                  <a:pt x="367284" y="0"/>
                </a:lnTo>
                <a:lnTo>
                  <a:pt x="734568" y="361188"/>
                </a:lnTo>
                <a:lnTo>
                  <a:pt x="0" y="361188"/>
                </a:lnTo>
                <a:close/>
              </a:path>
            </a:pathLst>
          </a:custGeom>
          <a:ln w="12192">
            <a:solidFill>
              <a:srgbClr val="25B7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Grup 10"/>
          <p:cNvGrpSpPr/>
          <p:nvPr/>
        </p:nvGrpSpPr>
        <p:grpSpPr>
          <a:xfrm>
            <a:off x="1244932" y="3020414"/>
            <a:ext cx="13754100" cy="1856386"/>
            <a:chOff x="1251204" y="3387726"/>
            <a:chExt cx="13754100" cy="2474485"/>
          </a:xfrm>
        </p:grpSpPr>
        <p:sp>
          <p:nvSpPr>
            <p:cNvPr id="12" name="object 9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13754100" y="0"/>
                  </a:moveTo>
                  <a:lnTo>
                    <a:pt x="0" y="0"/>
                  </a:lnTo>
                  <a:lnTo>
                    <a:pt x="0" y="3028188"/>
                  </a:lnTo>
                  <a:lnTo>
                    <a:pt x="13754100" y="3028188"/>
                  </a:lnTo>
                  <a:lnTo>
                    <a:pt x="13754100" y="0"/>
                  </a:lnTo>
                  <a:close/>
                </a:path>
              </a:pathLst>
            </a:custGeom>
            <a:solidFill>
              <a:srgbClr val="25B7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0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0" y="3028188"/>
                  </a:moveTo>
                  <a:lnTo>
                    <a:pt x="13754100" y="3028188"/>
                  </a:lnTo>
                  <a:lnTo>
                    <a:pt x="13754100" y="0"/>
                  </a:lnTo>
                  <a:lnTo>
                    <a:pt x="0" y="0"/>
                  </a:lnTo>
                  <a:lnTo>
                    <a:pt x="0" y="3028188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13513308" y="0"/>
                  </a:moveTo>
                  <a:lnTo>
                    <a:pt x="0" y="0"/>
                  </a:lnTo>
                  <a:lnTo>
                    <a:pt x="0" y="2828543"/>
                  </a:lnTo>
                  <a:lnTo>
                    <a:pt x="13513308" y="2828543"/>
                  </a:lnTo>
                  <a:lnTo>
                    <a:pt x="1351330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0" y="2828543"/>
                  </a:moveTo>
                  <a:lnTo>
                    <a:pt x="13513308" y="2828543"/>
                  </a:lnTo>
                  <a:lnTo>
                    <a:pt x="13513308" y="0"/>
                  </a:lnTo>
                  <a:lnTo>
                    <a:pt x="0" y="0"/>
                  </a:lnTo>
                  <a:lnTo>
                    <a:pt x="0" y="2828543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3"/>
          <p:cNvSpPr txBox="1">
            <a:spLocks noGrp="1"/>
          </p:cNvSpPr>
          <p:nvPr>
            <p:ph type="body" idx="1"/>
          </p:nvPr>
        </p:nvSpPr>
        <p:spPr>
          <a:xfrm>
            <a:off x="660400" y="3115140"/>
            <a:ext cx="14478000" cy="1540292"/>
          </a:xfrm>
          <a:prstGeom prst="rect">
            <a:avLst/>
          </a:prstGeom>
        </p:spPr>
        <p:txBody>
          <a:bodyPr vert="horz" wrap="square" lIns="0" tIns="153796" rIns="0" bIns="0" rtlCol="0">
            <a:spAutoFit/>
          </a:bodyPr>
          <a:lstStyle/>
          <a:p>
            <a:pPr marL="848360" marR="819785"/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import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random</a:t>
            </a:r>
            <a:endParaRPr lang="tr-TR" spc="-10" dirty="0">
              <a:solidFill>
                <a:srgbClr val="252525"/>
              </a:solidFill>
              <a:latin typeface="Courier New"/>
              <a:cs typeface="Courier New"/>
            </a:endParaRP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sayı, tahmin =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random.randint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(1, 9), 0</a:t>
            </a:r>
          </a:p>
          <a:p>
            <a:pPr marL="848360" marR="819785"/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while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sayı != tahmin: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 tahmin =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int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input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('1 ile 9 arasında bir sayı giriniz: '))</a:t>
            </a:r>
          </a:p>
          <a:p>
            <a:pPr marL="848360" marR="819785"/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print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('İyi tahmin!')</a:t>
            </a:r>
            <a:endParaRPr lang="tr-TR" sz="1800" spc="-10" dirty="0">
              <a:solidFill>
                <a:srgbClr val="252525"/>
              </a:solidFill>
              <a:latin typeface="Courier New"/>
              <a:cs typeface="Courier New"/>
            </a:endParaRPr>
          </a:p>
        </p:txBody>
      </p:sp>
      <p:sp>
        <p:nvSpPr>
          <p:cNvPr id="18" name="Dikdörtgen 17"/>
          <p:cNvSpPr/>
          <p:nvPr/>
        </p:nvSpPr>
        <p:spPr>
          <a:xfrm>
            <a:off x="7883823" y="1995200"/>
            <a:ext cx="542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pc="-5" dirty="0">
                <a:solidFill>
                  <a:srgbClr val="FFFFFF"/>
                </a:solidFill>
                <a:cs typeface="Calibri"/>
              </a:rPr>
              <a:t>Kod</a:t>
            </a:r>
            <a:endParaRPr lang="tr-TR" dirty="0"/>
          </a:p>
        </p:txBody>
      </p:sp>
      <p:sp>
        <p:nvSpPr>
          <p:cNvPr id="19" name="Dikdörtgen 18"/>
          <p:cNvSpPr/>
          <p:nvPr/>
        </p:nvSpPr>
        <p:spPr>
          <a:xfrm>
            <a:off x="279400" y="533400"/>
            <a:ext cx="1554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3- 1 ile 9 arasında bir sayı tahmin eden bir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programı yazın.</a:t>
            </a:r>
          </a:p>
        </p:txBody>
      </p:sp>
    </p:spTree>
    <p:extLst>
      <p:ext uri="{BB962C8B-B14F-4D97-AF65-F5344CB8AC3E}">
        <p14:creationId xmlns:p14="http://schemas.microsoft.com/office/powerpoint/2010/main" val="4224535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503425" y="2594813"/>
            <a:ext cx="163068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ndarray.ndim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72946" y="7567676"/>
            <a:ext cx="16878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ndarray.dtype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15273" y="7670393"/>
            <a:ext cx="1075690" cy="398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2450" spc="-10" dirty="0" smtClean="0">
                <a:solidFill>
                  <a:srgbClr val="FFFFFF"/>
                </a:solidFill>
                <a:latin typeface="Calibri"/>
                <a:cs typeface="Calibri"/>
              </a:rPr>
              <a:t>Konsept</a:t>
            </a:r>
            <a:endParaRPr sz="2450" dirty="0">
              <a:latin typeface="Calibri"/>
              <a:cs typeface="Calibri"/>
            </a:endParaRPr>
          </a:p>
        </p:txBody>
      </p:sp>
      <p:sp>
        <p:nvSpPr>
          <p:cNvPr id="29" name="Dikdörtgen 28"/>
          <p:cNvSpPr/>
          <p:nvPr/>
        </p:nvSpPr>
        <p:spPr>
          <a:xfrm>
            <a:off x="279400" y="533400"/>
            <a:ext cx="1554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4- </a:t>
            </a:r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İç içe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for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döngüsü kullanarak aşağıdaki </a:t>
            </a:r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deseni 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oluşturmak için bir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programı yazın.</a:t>
            </a:r>
          </a:p>
        </p:txBody>
      </p:sp>
      <p:sp>
        <p:nvSpPr>
          <p:cNvPr id="2" name="Dikdörtgen 1"/>
          <p:cNvSpPr/>
          <p:nvPr/>
        </p:nvSpPr>
        <p:spPr>
          <a:xfrm>
            <a:off x="841031" y="1757602"/>
            <a:ext cx="8128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sz="3200" dirty="0"/>
              <a:t>* </a:t>
            </a:r>
          </a:p>
          <a:p>
            <a:r>
              <a:rPr lang="tr-TR" sz="3200" dirty="0"/>
              <a:t>* * </a:t>
            </a:r>
          </a:p>
          <a:p>
            <a:r>
              <a:rPr lang="tr-TR" sz="3200" dirty="0"/>
              <a:t>* * * </a:t>
            </a:r>
          </a:p>
          <a:p>
            <a:r>
              <a:rPr lang="tr-TR" sz="3200" dirty="0"/>
              <a:t>* * * * </a:t>
            </a:r>
          </a:p>
          <a:p>
            <a:r>
              <a:rPr lang="tr-TR" sz="3200" dirty="0"/>
              <a:t>* * * * * </a:t>
            </a:r>
          </a:p>
          <a:p>
            <a:r>
              <a:rPr lang="tr-TR" sz="3200" dirty="0"/>
              <a:t>* * * * </a:t>
            </a:r>
          </a:p>
          <a:p>
            <a:r>
              <a:rPr lang="tr-TR" sz="3200" dirty="0"/>
              <a:t>* * * </a:t>
            </a:r>
          </a:p>
          <a:p>
            <a:r>
              <a:rPr lang="tr-TR" sz="3200" dirty="0"/>
              <a:t>* * </a:t>
            </a:r>
          </a:p>
          <a:p>
            <a:r>
              <a:rPr lang="tr-TR" sz="3200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923153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</TotalTime>
  <Words>2189</Words>
  <Application>Microsoft Office PowerPoint</Application>
  <PresentationFormat>Özel</PresentationFormat>
  <Paragraphs>397</Paragraphs>
  <Slides>39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39</vt:i4>
      </vt:variant>
    </vt:vector>
  </HeadingPairs>
  <TitlesOfParts>
    <vt:vector size="44" baseType="lpstr">
      <vt:lpstr>Arial</vt:lpstr>
      <vt:lpstr>Calibri</vt:lpstr>
      <vt:lpstr>Courier New</vt:lpstr>
      <vt:lpstr>Microsoft Sans Serif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Teşekkürler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_Bilgisayar_</dc:creator>
  <cp:lastModifiedBy>Windows Kullanıcısı</cp:lastModifiedBy>
  <cp:revision>146</cp:revision>
  <dcterms:created xsi:type="dcterms:W3CDTF">2021-09-05T22:05:15Z</dcterms:created>
  <dcterms:modified xsi:type="dcterms:W3CDTF">2021-10-30T22:52:34Z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2019-11-25T00:00:00Z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2021-09-05T00:00:00Z</vt:filetime>
  </property>
</Properties>
</file>